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3" r:id="rId2"/>
    <p:sldId id="263" r:id="rId3"/>
    <p:sldId id="258" r:id="rId4"/>
    <p:sldId id="259" r:id="rId5"/>
    <p:sldId id="260" r:id="rId6"/>
    <p:sldId id="261" r:id="rId7"/>
    <p:sldId id="262" r:id="rId8"/>
    <p:sldId id="269" r:id="rId9"/>
    <p:sldId id="272" r:id="rId10"/>
    <p:sldId id="270"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6661" autoAdjust="0"/>
  </p:normalViewPr>
  <p:slideViewPr>
    <p:cSldViewPr snapToGrid="0">
      <p:cViewPr varScale="1">
        <p:scale>
          <a:sx n="71" d="100"/>
          <a:sy n="71" d="100"/>
        </p:scale>
        <p:origin x="4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2E207-B456-489B-AA1A-A1BA3792F090}" type="datetimeFigureOut">
              <a:rPr lang="es-ES" smtClean="0"/>
              <a:t>17/10/2016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A5238-6B24-4A1D-A4BC-D4D5FA9D3515}" type="slidenum">
              <a:rPr lang="es-ES" smtClean="0"/>
              <a:t>‹Nº›</a:t>
            </a:fld>
            <a:endParaRPr lang="es-ES"/>
          </a:p>
        </p:txBody>
      </p:sp>
    </p:spTree>
    <p:extLst>
      <p:ext uri="{BB962C8B-B14F-4D97-AF65-F5344CB8AC3E}">
        <p14:creationId xmlns:p14="http://schemas.microsoft.com/office/powerpoint/2010/main" val="60946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7sC8b3dM-h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E-dFKz55xl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chef advertises this as the world’s most expensive, but the only information this </a:t>
            </a:r>
            <a:r>
              <a:rPr lang="en-US" dirty="0" err="1" smtClean="0"/>
              <a:t>lister</a:t>
            </a:r>
            <a:r>
              <a:rPr lang="en-US" dirty="0" smtClean="0"/>
              <a:t> could find on it is now 2 years old. He has likely thought up an even more expensive roll since then, but even so, this one will set you back $1,971 for 4 pieces. From his Facebook page: “12-year-old, Italian balsamic vinegar, Japanese rice, 70-year-old virgin water, </a:t>
            </a:r>
            <a:r>
              <a:rPr lang="en-US" dirty="0" err="1" smtClean="0"/>
              <a:t>Muscovado</a:t>
            </a:r>
            <a:r>
              <a:rPr lang="en-US" dirty="0" smtClean="0"/>
              <a:t> sugar, Norwegian pink salmon, pink salmon roe, cucumber, mango, </a:t>
            </a:r>
            <a:r>
              <a:rPr lang="en-US" dirty="0" err="1" smtClean="0"/>
              <a:t>foie</a:t>
            </a:r>
            <a:r>
              <a:rPr lang="en-US" dirty="0" smtClean="0"/>
              <a:t> </a:t>
            </a:r>
            <a:r>
              <a:rPr lang="en-US" dirty="0" err="1" smtClean="0"/>
              <a:t>gras</a:t>
            </a:r>
            <a:r>
              <a:rPr lang="en-US" dirty="0" smtClean="0"/>
              <a:t>, sea cucumber (smoked then pickled and steamed ’til tender sticky), genuine crabmeat, wild saffron, mayonnaise with butter, 12 local Palawan pearls and 4, 0.20-carat African diamonds of VVS clarity.”  VVS is one grade worse than “flawless.” The pearls are about the size of garden peas, and can be eaten, or you can keep them for resale. What </a:t>
            </a:r>
            <a:r>
              <a:rPr lang="en-US" dirty="0" err="1" smtClean="0"/>
              <a:t>Araneta</a:t>
            </a:r>
            <a:r>
              <a:rPr lang="en-US" dirty="0" smtClean="0"/>
              <a:t> doesn’t mention is that each piece is wrapped in 24-carat gold leaf.   </a:t>
            </a:r>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3</a:t>
            </a:fld>
            <a:endParaRPr lang="es-ES"/>
          </a:p>
        </p:txBody>
      </p:sp>
    </p:spTree>
    <p:extLst>
      <p:ext uri="{BB962C8B-B14F-4D97-AF65-F5344CB8AC3E}">
        <p14:creationId xmlns:p14="http://schemas.microsoft.com/office/powerpoint/2010/main" val="3827038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This dessert is sold exclusively at Serendipity 3, in New York City. The restaurant is famous for selling you anything you want, even the chair you’re sitting in. Everything in the building has a little price tag on it. They will not sell ownership of the restaurant, of course. They are known for their hot dogs and iced desserts, and invented the sundae in question in 2004.You must give at least 48 hours’ notice when ordering one, so the ingredients can be acquired. Different sources report 3 and 5 scoops of vanilla ice cream. The vanilla beans are flown in from Tahiti and Madagascar, topped with 23-karat gold leaf, then drizzled with </a:t>
            </a:r>
            <a:r>
              <a:rPr lang="en-US" dirty="0" err="1" smtClean="0"/>
              <a:t>Amedei</a:t>
            </a:r>
            <a:r>
              <a:rPr lang="en-US" dirty="0" smtClean="0"/>
              <a:t> </a:t>
            </a:r>
            <a:r>
              <a:rPr lang="en-US" dirty="0" err="1" smtClean="0"/>
              <a:t>Porcelana</a:t>
            </a:r>
            <a:r>
              <a:rPr lang="en-US" dirty="0" smtClean="0"/>
              <a:t>, which touts itself as the world’s most expensive chocolate (this is most likely false – see #4).   The sundae is then suffused with candied persimmons, pineapple, peach, and currants, almonds dipped in gold, marzipan cherries and small blocks of </a:t>
            </a:r>
            <a:r>
              <a:rPr lang="en-US" dirty="0" err="1" smtClean="0"/>
              <a:t>criollo</a:t>
            </a:r>
            <a:r>
              <a:rPr lang="en-US" dirty="0" smtClean="0"/>
              <a:t> chocolate, which is farmed only on the Venezuelan coast. Then a fan of gold leaf is placed on top, along with a dash of gold flake, and a few sugar-paste floral garnishes that take 18 hours to sculpt. It is served with a 24-karat gold-plated spoon inlaid with real diamonds, which you get to take home along with the gold-lined, crystal goblet – all for $1,000.In case you’re wondering: yes, you will defecate gold.</a:t>
            </a:r>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4</a:t>
            </a:fld>
            <a:endParaRPr lang="es-ES"/>
          </a:p>
        </p:txBody>
      </p:sp>
    </p:spTree>
    <p:extLst>
      <p:ext uri="{BB962C8B-B14F-4D97-AF65-F5344CB8AC3E}">
        <p14:creationId xmlns:p14="http://schemas.microsoft.com/office/powerpoint/2010/main" val="15952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 It is Spanish for “Iberian Acorn-fed Ham.” It comes from a small area along the Spanish-Portuguese border, where the black Iberian pig is raised on a diet of nothing but acorns. This imparts a pure earthiness to the meat, not sullied by the consumption of any kind of meat, or spoiled food. All other black Iberian pigs are fed barley, corn, and oats to fatten them quickly – and their meat is also expensive – but these special pigs are given a lifetime of free range in oak groves, where they walk or run around. This exercise strengthens the meat’s earthy flavor.  The hams, or hind legs, are salted for 2 weeks, then cured for 3 years. The Spanish prepare the meat by slicing it more thinly than bacon. It was not even exported to America until 2007, for no less than $96 per pound. One connoisseur described the taste as “absolutely beyond belief.”  </a:t>
            </a:r>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5</a:t>
            </a:fld>
            <a:endParaRPr lang="es-ES"/>
          </a:p>
        </p:txBody>
      </p:sp>
    </p:spTree>
    <p:extLst>
      <p:ext uri="{BB962C8B-B14F-4D97-AF65-F5344CB8AC3E}">
        <p14:creationId xmlns:p14="http://schemas.microsoft.com/office/powerpoint/2010/main" val="107884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You can eat gold. It will not nourish you, but it’s perfectly harmless, as long as you don’t choke on it. So for the wealthy, it is the ultimate expression of the word “rich.” Margo’s Pizzeria, in Malta, sells a pizza topped with white truffles and garnished with gold leaf. Truffles are the above-ground fruit of mushrooms, while the rest of the mushroom remains under the soil. White truffles, Alba </a:t>
            </a:r>
            <a:r>
              <a:rPr lang="en-US" dirty="0" err="1" smtClean="0"/>
              <a:t>madonna</a:t>
            </a:r>
            <a:r>
              <a:rPr lang="en-US" dirty="0" smtClean="0"/>
              <a:t>, are the most expensive in the world, since they are extremely rare and difficult to find, and have a complex taste described by one critic as, “like mold. Garlic. Natural gas. </a:t>
            </a:r>
            <a:r>
              <a:rPr lang="en-US" dirty="0" err="1" smtClean="0"/>
              <a:t>Cheesey</a:t>
            </a:r>
            <a:r>
              <a:rPr lang="en-US" dirty="0" smtClean="0"/>
              <a:t>. Oniony, but not oniony. </a:t>
            </a:r>
            <a:r>
              <a:rPr lang="en-US" dirty="0" err="1" smtClean="0"/>
              <a:t>Cabbagey</a:t>
            </a:r>
            <a:r>
              <a:rPr lang="en-US" dirty="0" smtClean="0"/>
              <a:t>. Earthy. Heavenly.”  Margo’s slices up several to top the 14-inch pizza, with “mozzarella </a:t>
            </a:r>
            <a:r>
              <a:rPr lang="en-US" dirty="0" err="1" smtClean="0"/>
              <a:t>formaggio</a:t>
            </a:r>
            <a:r>
              <a:rPr lang="en-US" dirty="0" smtClean="0"/>
              <a:t> di </a:t>
            </a:r>
            <a:r>
              <a:rPr lang="en-US" dirty="0" err="1" smtClean="0"/>
              <a:t>bufala</a:t>
            </a:r>
            <a:r>
              <a:rPr lang="en-US" dirty="0" smtClean="0"/>
              <a:t> </a:t>
            </a:r>
            <a:r>
              <a:rPr lang="en-US" dirty="0" err="1" smtClean="0"/>
              <a:t>Campana</a:t>
            </a:r>
            <a:r>
              <a:rPr lang="en-US" dirty="0" smtClean="0"/>
              <a:t>,” that is, “mozzarella cheese made from the </a:t>
            </a:r>
            <a:r>
              <a:rPr lang="en-US" dirty="0" err="1" smtClean="0"/>
              <a:t>Campanian</a:t>
            </a:r>
            <a:r>
              <a:rPr lang="en-US" dirty="0" smtClean="0"/>
              <a:t> water buffalo.” These buffaloes roam the west coast of Italy from Rome to Campania, especially around Naples.</a:t>
            </a:r>
          </a:p>
          <a:p>
            <a:r>
              <a:rPr lang="en-US" dirty="0" smtClean="0"/>
              <a:t>Margo’s then sprinkles 24-carat gold flake over the pizza. They advise the customer not to have tomatoes on the pizza, since their acid destroys the taste of the truffles. $1,800 Euros, as of 2011 (c. $2,400).  </a:t>
            </a:r>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6</a:t>
            </a:fld>
            <a:endParaRPr lang="es-ES"/>
          </a:p>
        </p:txBody>
      </p:sp>
    </p:spTree>
    <p:extLst>
      <p:ext uri="{BB962C8B-B14F-4D97-AF65-F5344CB8AC3E}">
        <p14:creationId xmlns:p14="http://schemas.microsoft.com/office/powerpoint/2010/main" val="265292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Yubari</a:t>
            </a:r>
            <a:r>
              <a:rPr lang="en-US" sz="1200" b="0" i="0" kern="1200" dirty="0" smtClean="0">
                <a:solidFill>
                  <a:schemeClr val="tx1"/>
                </a:solidFill>
                <a:effectLst/>
                <a:latin typeface="+mn-lt"/>
                <a:ea typeface="+mn-ea"/>
                <a:cs typeface="+mn-cs"/>
              </a:rPr>
              <a:t> King melon is a cantaloupe hybrid, bred from the Earl’s Favorite, and the </a:t>
            </a:r>
            <a:r>
              <a:rPr lang="en-US" sz="1200" b="0" i="0" kern="1200" dirty="0" err="1" smtClean="0">
                <a:solidFill>
                  <a:schemeClr val="tx1"/>
                </a:solidFill>
                <a:effectLst/>
                <a:latin typeface="+mn-lt"/>
                <a:ea typeface="+mn-ea"/>
                <a:cs typeface="+mn-cs"/>
              </a:rPr>
              <a:t>Burpee</a:t>
            </a:r>
            <a:r>
              <a:rPr lang="en-US" sz="1200" b="0" i="0" kern="1200" dirty="0" smtClean="0">
                <a:solidFill>
                  <a:schemeClr val="tx1"/>
                </a:solidFill>
                <a:effectLst/>
                <a:latin typeface="+mn-lt"/>
                <a:ea typeface="+mn-ea"/>
                <a:cs typeface="+mn-cs"/>
              </a:rPr>
              <a:t>, or spicy cantaloupe. The hybrids are only grown in greenhouses in </a:t>
            </a:r>
            <a:r>
              <a:rPr lang="en-US" sz="1200" b="0" i="0" kern="1200" dirty="0" err="1" smtClean="0">
                <a:solidFill>
                  <a:schemeClr val="tx1"/>
                </a:solidFill>
                <a:effectLst/>
                <a:latin typeface="+mn-lt"/>
                <a:ea typeface="+mn-ea"/>
                <a:cs typeface="+mn-cs"/>
              </a:rPr>
              <a:t>Yubari</a:t>
            </a:r>
            <a:r>
              <a:rPr lang="en-US" sz="1200" b="0" i="0" kern="1200" dirty="0" smtClean="0">
                <a:solidFill>
                  <a:schemeClr val="tx1"/>
                </a:solidFill>
                <a:effectLst/>
                <a:latin typeface="+mn-lt"/>
                <a:ea typeface="+mn-ea"/>
                <a:cs typeface="+mn-cs"/>
              </a:rPr>
              <a:t>, on Hokkaido Island, Japan. Their taste is a perfect mix of the mellow, juicy Earl’s Favorite, spiced up with extra sweetness from the </a:t>
            </a:r>
            <a:r>
              <a:rPr lang="en-US" sz="1200" b="0" i="0" kern="1200" dirty="0" err="1" smtClean="0">
                <a:solidFill>
                  <a:schemeClr val="tx1"/>
                </a:solidFill>
                <a:effectLst/>
                <a:latin typeface="+mn-lt"/>
                <a:ea typeface="+mn-ea"/>
                <a:cs typeface="+mn-cs"/>
              </a:rPr>
              <a:t>Burpee</a:t>
            </a:r>
            <a:r>
              <a:rPr lang="en-US" sz="1200" b="0" i="0" kern="1200" dirty="0" smtClean="0">
                <a:solidFill>
                  <a:schemeClr val="tx1"/>
                </a:solidFill>
                <a:effectLst/>
                <a:latin typeface="+mn-lt"/>
                <a:ea typeface="+mn-ea"/>
                <a:cs typeface="+mn-cs"/>
              </a:rPr>
              <a:t>. Its taste has been described as cantaloupe on the front of the tongue, watermelon on the middle, and a long pineapple aftertaste.   </a:t>
            </a:r>
          </a:p>
          <a:p>
            <a:pPr fontAlgn="base"/>
            <a:r>
              <a:rPr lang="en-US" sz="1200" b="0" i="0" kern="1200" dirty="0" smtClean="0">
                <a:solidFill>
                  <a:schemeClr val="tx1"/>
                </a:solidFill>
                <a:effectLst/>
                <a:latin typeface="+mn-lt"/>
                <a:ea typeface="+mn-ea"/>
                <a:cs typeface="+mn-cs"/>
              </a:rPr>
              <a:t>You can cultivate this hybrid yourself, but you may not call it a </a:t>
            </a:r>
            <a:r>
              <a:rPr lang="en-US" sz="1200" b="0" i="0" kern="1200" dirty="0" err="1" smtClean="0">
                <a:solidFill>
                  <a:schemeClr val="tx1"/>
                </a:solidFill>
                <a:effectLst/>
                <a:latin typeface="+mn-lt"/>
                <a:ea typeface="+mn-ea"/>
                <a:cs typeface="+mn-cs"/>
              </a:rPr>
              <a:t>Yubari</a:t>
            </a:r>
            <a:r>
              <a:rPr lang="en-US" sz="1200" b="0" i="0" kern="1200" dirty="0" smtClean="0">
                <a:solidFill>
                  <a:schemeClr val="tx1"/>
                </a:solidFill>
                <a:effectLst/>
                <a:latin typeface="+mn-lt"/>
                <a:ea typeface="+mn-ea"/>
                <a:cs typeface="+mn-cs"/>
              </a:rPr>
              <a:t> King unless you cultivate it in </a:t>
            </a:r>
            <a:r>
              <a:rPr lang="en-US" sz="1200" b="0" i="0" kern="1200" dirty="0" err="1" smtClean="0">
                <a:solidFill>
                  <a:schemeClr val="tx1"/>
                </a:solidFill>
                <a:effectLst/>
                <a:latin typeface="+mn-lt"/>
                <a:ea typeface="+mn-ea"/>
                <a:cs typeface="+mn-cs"/>
              </a:rPr>
              <a:t>Yubari</a:t>
            </a:r>
            <a:r>
              <a:rPr lang="en-US" sz="1200" b="0" i="0" kern="1200" dirty="0" smtClean="0">
                <a:solidFill>
                  <a:schemeClr val="tx1"/>
                </a:solidFill>
                <a:effectLst/>
                <a:latin typeface="+mn-lt"/>
                <a:ea typeface="+mn-ea"/>
                <a:cs typeface="+mn-cs"/>
              </a:rPr>
              <a:t>. An average melon sells for $50 to $100, but the first, and perfectly spherical fruits of the year are auctioned as high as $26,000 each.  </a:t>
            </a:r>
          </a:p>
          <a:p>
            <a:r>
              <a:rPr lang="en-US" dirty="0" smtClean="0"/>
              <a:t>The </a:t>
            </a:r>
            <a:r>
              <a:rPr lang="en-US" dirty="0" err="1" smtClean="0"/>
              <a:t>Yubari</a:t>
            </a:r>
            <a:r>
              <a:rPr lang="en-US" dirty="0" smtClean="0"/>
              <a:t> King melon is a cantaloupe hybrid, bred from the Earl’s Favorite, and the </a:t>
            </a:r>
            <a:r>
              <a:rPr lang="en-US" dirty="0" err="1" smtClean="0"/>
              <a:t>Burpee</a:t>
            </a:r>
            <a:r>
              <a:rPr lang="en-US" dirty="0" smtClean="0"/>
              <a:t>, or spicy cantaloupe. The hybrids are only grown in greenhouses in </a:t>
            </a:r>
            <a:r>
              <a:rPr lang="en-US" dirty="0" err="1" smtClean="0"/>
              <a:t>Yubari</a:t>
            </a:r>
            <a:r>
              <a:rPr lang="en-US" dirty="0" smtClean="0"/>
              <a:t>, on Hokkaido Island, Japan. Their taste is a perfect mix of the mellow, juicy Earl’s Favorite, spiced up with extra sweetness from the </a:t>
            </a:r>
            <a:r>
              <a:rPr lang="en-US" dirty="0" err="1" smtClean="0"/>
              <a:t>Burpee</a:t>
            </a:r>
            <a:r>
              <a:rPr lang="en-US" dirty="0" smtClean="0"/>
              <a:t>. Its taste has been described as cantaloupe on the front of the tongue, watermelon on the middle, and a long pineapple aftertaste.   You can cultivate this hybrid yourself, but you may not call it a </a:t>
            </a:r>
            <a:r>
              <a:rPr lang="en-US" dirty="0" err="1" smtClean="0"/>
              <a:t>Yubari</a:t>
            </a:r>
            <a:r>
              <a:rPr lang="en-US" dirty="0" smtClean="0"/>
              <a:t> King unless you cultivate it in </a:t>
            </a:r>
            <a:r>
              <a:rPr lang="en-US" dirty="0" err="1" smtClean="0"/>
              <a:t>Yubari</a:t>
            </a:r>
            <a:r>
              <a:rPr lang="en-US" dirty="0" smtClean="0"/>
              <a:t>. An average melon sells for $50 to $100, but the first, and perfectly spherical fruits of the year are auctioned as high as $26,000 each.  </a:t>
            </a:r>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7</a:t>
            </a:fld>
            <a:endParaRPr lang="es-ES"/>
          </a:p>
        </p:txBody>
      </p:sp>
    </p:spTree>
    <p:extLst>
      <p:ext uri="{BB962C8B-B14F-4D97-AF65-F5344CB8AC3E}">
        <p14:creationId xmlns:p14="http://schemas.microsoft.com/office/powerpoint/2010/main" val="251584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8</a:t>
            </a:fld>
            <a:endParaRPr lang="es-ES"/>
          </a:p>
        </p:txBody>
      </p:sp>
    </p:spTree>
    <p:extLst>
      <p:ext uri="{BB962C8B-B14F-4D97-AF65-F5344CB8AC3E}">
        <p14:creationId xmlns:p14="http://schemas.microsoft.com/office/powerpoint/2010/main" val="160129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http://www.sublimotionibiza.com/wp-content/uploads/sublimotion/docs/Sublimotion-faq-es.pdf</a:t>
            </a:r>
          </a:p>
          <a:p>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9</a:t>
            </a:fld>
            <a:endParaRPr lang="es-ES"/>
          </a:p>
        </p:txBody>
      </p:sp>
    </p:spTree>
    <p:extLst>
      <p:ext uri="{BB962C8B-B14F-4D97-AF65-F5344CB8AC3E}">
        <p14:creationId xmlns:p14="http://schemas.microsoft.com/office/powerpoint/2010/main" val="25494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hlinkClick r:id="rId3"/>
              </a:rPr>
              <a:t>https://www.youtube.com/watch?v=7sC8b3dM-hM</a:t>
            </a:r>
            <a:endParaRPr lang="es-ES" dirty="0" smtClean="0"/>
          </a:p>
          <a:p>
            <a:endParaRPr lang="es-ES" dirty="0" smtClean="0"/>
          </a:p>
          <a:p>
            <a:r>
              <a:rPr lang="es-ES" dirty="0" smtClean="0">
                <a:hlinkClick r:id="rId4"/>
              </a:rPr>
              <a:t>https://www.youtube.com/watch?v=E-dFKz55xlM</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97EA5238-6B24-4A1D-A4BC-D4D5FA9D3515}" type="slidenum">
              <a:rPr lang="es-ES" smtClean="0"/>
              <a:t>10</a:t>
            </a:fld>
            <a:endParaRPr lang="es-ES"/>
          </a:p>
        </p:txBody>
      </p:sp>
    </p:spTree>
    <p:extLst>
      <p:ext uri="{BB962C8B-B14F-4D97-AF65-F5344CB8AC3E}">
        <p14:creationId xmlns:p14="http://schemas.microsoft.com/office/powerpoint/2010/main" val="277239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A2A14264-70DA-4B57-AD96-FAC622301876}" type="datetimeFigureOut">
              <a:rPr lang="es-ES" smtClean="0"/>
              <a:t>17/10/2016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16883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A2A14264-70DA-4B57-AD96-FAC622301876}" type="datetimeFigureOut">
              <a:rPr lang="es-ES" smtClean="0"/>
              <a:t>17/10/2016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38753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A2A14264-70DA-4B57-AD96-FAC622301876}" type="datetimeFigureOut">
              <a:rPr lang="es-ES" smtClean="0"/>
              <a:t>17/10/2016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236097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A2A14264-70DA-4B57-AD96-FAC622301876}" type="datetimeFigureOut">
              <a:rPr lang="es-ES" smtClean="0"/>
              <a:t>17/10/2016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2127497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2A14264-70DA-4B57-AD96-FAC622301876}" type="datetimeFigureOut">
              <a:rPr lang="es-ES" smtClean="0"/>
              <a:t>17/10/2016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1585750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A2A14264-70DA-4B57-AD96-FAC622301876}" type="datetimeFigureOut">
              <a:rPr lang="es-ES" smtClean="0"/>
              <a:t>17/10/2016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293543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A2A14264-70DA-4B57-AD96-FAC622301876}" type="datetimeFigureOut">
              <a:rPr lang="es-ES" smtClean="0"/>
              <a:t>17/10/2016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370306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A2A14264-70DA-4B57-AD96-FAC622301876}" type="datetimeFigureOut">
              <a:rPr lang="es-ES" smtClean="0"/>
              <a:t>17/10/2016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3918261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2A14264-70DA-4B57-AD96-FAC622301876}" type="datetimeFigureOut">
              <a:rPr lang="es-ES" smtClean="0"/>
              <a:t>17/10/2016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406873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2A14264-70DA-4B57-AD96-FAC622301876}" type="datetimeFigureOut">
              <a:rPr lang="es-ES" smtClean="0"/>
              <a:t>17/10/2016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389488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2A14264-70DA-4B57-AD96-FAC622301876}" type="datetimeFigureOut">
              <a:rPr lang="es-ES" smtClean="0"/>
              <a:t>17/10/2016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07756B8-7119-41F3-8FED-09361EF04FF5}" type="slidenum">
              <a:rPr lang="es-ES" smtClean="0"/>
              <a:t>‹Nº›</a:t>
            </a:fld>
            <a:endParaRPr lang="es-ES"/>
          </a:p>
        </p:txBody>
      </p:sp>
    </p:spTree>
    <p:extLst>
      <p:ext uri="{BB962C8B-B14F-4D97-AF65-F5344CB8AC3E}">
        <p14:creationId xmlns:p14="http://schemas.microsoft.com/office/powerpoint/2010/main" val="45620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14264-70DA-4B57-AD96-FAC622301876}" type="datetimeFigureOut">
              <a:rPr lang="es-ES" smtClean="0"/>
              <a:t>17/10/2016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756B8-7119-41F3-8FED-09361EF04FF5}" type="slidenum">
              <a:rPr lang="es-ES" smtClean="0"/>
              <a:t>‹Nº›</a:t>
            </a:fld>
            <a:endParaRPr lang="es-ES"/>
          </a:p>
        </p:txBody>
      </p:sp>
    </p:spTree>
    <p:extLst>
      <p:ext uri="{BB962C8B-B14F-4D97-AF65-F5344CB8AC3E}">
        <p14:creationId xmlns:p14="http://schemas.microsoft.com/office/powerpoint/2010/main" val="250743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6.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a:stretch>
        </a:blip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l="65676"/>
          <a:stretch/>
        </p:blipFill>
        <p:spPr>
          <a:xfrm>
            <a:off x="11508930" y="202846"/>
            <a:ext cx="517088" cy="472068"/>
          </a:xfrm>
          <a:prstGeom prst="rect">
            <a:avLst/>
          </a:prstGeom>
          <a:effectLst>
            <a:outerShdw blurRad="50800" dist="38100" dir="2700000" algn="tl" rotWithShape="0">
              <a:prstClr val="black">
                <a:alpha val="40000"/>
              </a:prstClr>
            </a:outerShdw>
          </a:effectLst>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65676"/>
          <a:stretch/>
        </p:blipFill>
        <p:spPr>
          <a:xfrm>
            <a:off x="160589" y="6233531"/>
            <a:ext cx="517088" cy="472068"/>
          </a:xfrm>
          <a:prstGeom prst="rect">
            <a:avLst/>
          </a:prstGeom>
          <a:effectLst>
            <a:outerShdw blurRad="50800" dist="38100" dir="2700000" algn="tl" rotWithShape="0">
              <a:prstClr val="black">
                <a:alpha val="40000"/>
              </a:prstClr>
            </a:outerShdw>
          </a:effectLst>
        </p:spPr>
      </p:pic>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l="65676"/>
          <a:stretch/>
        </p:blipFill>
        <p:spPr>
          <a:xfrm>
            <a:off x="160589" y="202846"/>
            <a:ext cx="517088" cy="472068"/>
          </a:xfrm>
          <a:prstGeom prst="rect">
            <a:avLst/>
          </a:prstGeom>
          <a:effectLst>
            <a:outerShdw blurRad="50800" dist="38100" dir="2700000" algn="tl" rotWithShape="0">
              <a:prstClr val="black">
                <a:alpha val="40000"/>
              </a:prstClr>
            </a:outerShdw>
          </a:effectLst>
        </p:spPr>
      </p:pic>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l="65676"/>
          <a:stretch/>
        </p:blipFill>
        <p:spPr>
          <a:xfrm>
            <a:off x="11508930" y="6233531"/>
            <a:ext cx="517088" cy="472068"/>
          </a:xfrm>
          <a:prstGeom prst="rect">
            <a:avLst/>
          </a:prstGeom>
          <a:effectLst>
            <a:outerShdw blurRad="50800" dist="38100" dir="2700000" algn="tl" rotWithShape="0">
              <a:prstClr val="black">
                <a:alpha val="40000"/>
              </a:prstClr>
            </a:outerShdw>
          </a:effectLst>
        </p:spPr>
      </p:pic>
      <p:cxnSp>
        <p:nvCxnSpPr>
          <p:cNvPr id="16" name="Conector recto 15"/>
          <p:cNvCxnSpPr/>
          <p:nvPr/>
        </p:nvCxnSpPr>
        <p:spPr>
          <a:xfrm>
            <a:off x="280588" y="730334"/>
            <a:ext cx="0" cy="5379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1890697" y="730334"/>
            <a:ext cx="0" cy="5379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H="1" flipV="1">
            <a:off x="733097" y="315662"/>
            <a:ext cx="10613778" cy="16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H="1" flipV="1">
            <a:off x="733097" y="6469565"/>
            <a:ext cx="10613778" cy="168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728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Sublimotion 2015 - Paco Roncero">
            <a:hlinkClick r:id="" action="ppaction://media"/>
          </p:cNvPr>
          <p:cNvPicPr>
            <a:picLocks noChangeAspect="1"/>
          </p:cNvPicPr>
          <p:nvPr>
            <a:videoFile r:link="rId1"/>
            <p:extLst>
              <p:ext uri="{DAA4B4D4-6D71-4841-9C94-3DE7FCFB9230}">
                <p14:media xmlns:p14="http://schemas.microsoft.com/office/powerpoint/2010/main" r:embed="rId2">
                  <p14:trim end="20000.4333"/>
                </p14:media>
              </p:ext>
            </p:extLst>
          </p:nvPr>
        </p:nvPicPr>
        <p:blipFill>
          <a:blip r:embed="rId6"/>
          <a:stretch>
            <a:fillRect/>
          </a:stretch>
        </p:blipFill>
        <p:spPr>
          <a:xfrm>
            <a:off x="1" y="0"/>
            <a:ext cx="12191999" cy="6857999"/>
          </a:xfrm>
          <a:prstGeom prst="rect">
            <a:avLst/>
          </a:prstGeom>
        </p:spPr>
      </p:pic>
    </p:spTree>
    <p:extLst>
      <p:ext uri="{BB962C8B-B14F-4D97-AF65-F5344CB8AC3E}">
        <p14:creationId xmlns:p14="http://schemas.microsoft.com/office/powerpoint/2010/main" val="295031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lipse 1">
            <a:hlinkClick r:id="rId3" action="ppaction://hlinksldjump"/>
          </p:cNvPr>
          <p:cNvSpPr/>
          <p:nvPr/>
        </p:nvSpPr>
        <p:spPr>
          <a:xfrm>
            <a:off x="3258355" y="2923504"/>
            <a:ext cx="373487" cy="3863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hlinkClick r:id="rId4" action="ppaction://hlinksldjump"/>
          </p:cNvPr>
          <p:cNvSpPr/>
          <p:nvPr/>
        </p:nvSpPr>
        <p:spPr>
          <a:xfrm>
            <a:off x="5381222" y="3024389"/>
            <a:ext cx="373487" cy="3863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hlinkClick r:id="rId5" action="ppaction://hlinksldjump"/>
          </p:cNvPr>
          <p:cNvSpPr/>
          <p:nvPr/>
        </p:nvSpPr>
        <p:spPr>
          <a:xfrm>
            <a:off x="5909256" y="2856963"/>
            <a:ext cx="373487" cy="3863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hlinkClick r:id="rId6" action="ppaction://hlinksldjump"/>
          </p:cNvPr>
          <p:cNvSpPr/>
          <p:nvPr/>
        </p:nvSpPr>
        <p:spPr>
          <a:xfrm>
            <a:off x="9721402" y="3075903"/>
            <a:ext cx="373487" cy="3863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hlinkClick r:id="rId7" action="ppaction://hlinksldjump"/>
          </p:cNvPr>
          <p:cNvSpPr/>
          <p:nvPr/>
        </p:nvSpPr>
        <p:spPr>
          <a:xfrm>
            <a:off x="9857323" y="2748351"/>
            <a:ext cx="373487" cy="3863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Arco 9"/>
          <p:cNvSpPr/>
          <p:nvPr/>
        </p:nvSpPr>
        <p:spPr>
          <a:xfrm rot="10580328">
            <a:off x="3564123" y="2768326"/>
            <a:ext cx="665277" cy="914400"/>
          </a:xfrm>
          <a:prstGeom prst="arc">
            <a:avLst>
              <a:gd name="adj1" fmla="val 13599379"/>
              <a:gd name="adj2" fmla="val 0"/>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p:cNvSpPr/>
          <p:nvPr/>
        </p:nvSpPr>
        <p:spPr>
          <a:xfrm rot="1318713">
            <a:off x="4302156" y="3057622"/>
            <a:ext cx="1249864" cy="914400"/>
          </a:xfrm>
          <a:prstGeom prst="arc">
            <a:avLst>
              <a:gd name="adj1" fmla="val 12567525"/>
              <a:gd name="adj2" fmla="val 18194374"/>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746438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4" name="Rectángulo 3">
            <a:hlinkClick r:id="rId6" action="ppaction://hlinksldjump"/>
          </p:cNvPr>
          <p:cNvSpPr/>
          <p:nvPr/>
        </p:nvSpPr>
        <p:spPr>
          <a:xfrm>
            <a:off x="0" y="2961564"/>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hlinkClick r:id="rId7" action="ppaction://hlinksldjump"/>
          </p:cNvPr>
          <p:cNvSpPr/>
          <p:nvPr/>
        </p:nvSpPr>
        <p:spPr>
          <a:xfrm>
            <a:off x="11195713" y="2961563"/>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hlinkClick r:id="rId8" action="ppaction://hlinksldjump"/>
          </p:cNvPr>
          <p:cNvSpPr/>
          <p:nvPr/>
        </p:nvSpPr>
        <p:spPr>
          <a:xfrm>
            <a:off x="417218" y="1017142"/>
            <a:ext cx="648077" cy="6704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205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6"/>
                                        </p:tgtEl>
                                      </p:cBhvr>
                                    </p:animEffect>
                                    <p:anim calcmode="lin" valueType="num">
                                      <p:cBhvr>
                                        <p:cTn id="11"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8" dur="26">
                                          <p:stCondLst>
                                            <p:cond delay="620"/>
                                          </p:stCondLst>
                                        </p:cTn>
                                        <p:tgtEl>
                                          <p:spTgt spid="6"/>
                                        </p:tgtEl>
                                      </p:cBhvr>
                                      <p:to x="100000" y="60000"/>
                                    </p:animScale>
                                    <p:animScale>
                                      <p:cBhvr>
                                        <p:cTn id="19" dur="166" decel="50000">
                                          <p:stCondLst>
                                            <p:cond delay="64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set>
                                      <p:cBhvr>
                                        <p:cTn id="26"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9" name="Rectángulo 8">
            <a:hlinkClick r:id="rId5" action="ppaction://hlinksldjump"/>
          </p:cNvPr>
          <p:cNvSpPr/>
          <p:nvPr/>
        </p:nvSpPr>
        <p:spPr>
          <a:xfrm>
            <a:off x="0" y="2961564"/>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hlinkClick r:id="rId6" action="ppaction://hlinksldjump"/>
          </p:cNvPr>
          <p:cNvSpPr/>
          <p:nvPr/>
        </p:nvSpPr>
        <p:spPr>
          <a:xfrm>
            <a:off x="11195713" y="2961563"/>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12278321" cy="6858000"/>
          </a:xfrm>
          <a:prstGeom prst="rect">
            <a:avLst/>
          </a:prstGeom>
        </p:spPr>
      </p:pic>
      <p:sp>
        <p:nvSpPr>
          <p:cNvPr id="6" name="Elipse 5">
            <a:hlinkClick r:id="rId8" action="ppaction://hlinksldjump"/>
          </p:cNvPr>
          <p:cNvSpPr/>
          <p:nvPr/>
        </p:nvSpPr>
        <p:spPr>
          <a:xfrm>
            <a:off x="417218" y="1017142"/>
            <a:ext cx="648077" cy="6704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192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8"/>
                                        </p:tgtEl>
                                      </p:cBhvr>
                                    </p:animEffect>
                                    <p:anim calcmode="lin" valueType="num">
                                      <p:cBhvr>
                                        <p:cTn id="11"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18" dur="26">
                                          <p:stCondLst>
                                            <p:cond delay="620"/>
                                          </p:stCondLst>
                                        </p:cTn>
                                        <p:tgtEl>
                                          <p:spTgt spid="8"/>
                                        </p:tgtEl>
                                      </p:cBhvr>
                                      <p:to x="100000" y="60000"/>
                                    </p:animScale>
                                    <p:animScale>
                                      <p:cBhvr>
                                        <p:cTn id="19" dur="166" decel="50000">
                                          <p:stCondLst>
                                            <p:cond delay="64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set>
                                      <p:cBhvr>
                                        <p:cTn id="2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4" name="Rectángulo 3">
            <a:hlinkClick r:id="rId5" action="ppaction://hlinksldjump"/>
          </p:cNvPr>
          <p:cNvSpPr/>
          <p:nvPr/>
        </p:nvSpPr>
        <p:spPr>
          <a:xfrm>
            <a:off x="0" y="2961564"/>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hlinkClick r:id="rId6" action="ppaction://hlinksldjump"/>
          </p:cNvPr>
          <p:cNvSpPr/>
          <p:nvPr/>
        </p:nvSpPr>
        <p:spPr>
          <a:xfrm>
            <a:off x="11195713" y="2961563"/>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6" name="Elipse 5">
            <a:hlinkClick r:id="rId8" action="ppaction://hlinksldjump"/>
          </p:cNvPr>
          <p:cNvSpPr/>
          <p:nvPr/>
        </p:nvSpPr>
        <p:spPr>
          <a:xfrm>
            <a:off x="417218" y="1017142"/>
            <a:ext cx="648077" cy="6704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530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3"/>
                                        </p:tgtEl>
                                      </p:cBhvr>
                                    </p:animEffect>
                                    <p:anim calcmode="lin" valueType="num">
                                      <p:cBhvr>
                                        <p:cTn id="11"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8" dur="26">
                                          <p:stCondLst>
                                            <p:cond delay="620"/>
                                          </p:stCondLst>
                                        </p:cTn>
                                        <p:tgtEl>
                                          <p:spTgt spid="3"/>
                                        </p:tgtEl>
                                      </p:cBhvr>
                                      <p:to x="100000" y="60000"/>
                                    </p:animScale>
                                    <p:animScale>
                                      <p:cBhvr>
                                        <p:cTn id="19" dur="166" decel="50000">
                                          <p:stCondLst>
                                            <p:cond delay="64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set>
                                      <p:cBhvr>
                                        <p:cTn id="2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3" name="Rectángulo 2">
            <a:hlinkClick r:id="rId5" action="ppaction://hlinksldjump"/>
          </p:cNvPr>
          <p:cNvSpPr/>
          <p:nvPr/>
        </p:nvSpPr>
        <p:spPr>
          <a:xfrm>
            <a:off x="0" y="2961564"/>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hlinkClick r:id="rId6" action="ppaction://hlinksldjump"/>
          </p:cNvPr>
          <p:cNvSpPr/>
          <p:nvPr/>
        </p:nvSpPr>
        <p:spPr>
          <a:xfrm>
            <a:off x="11195713" y="2961563"/>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6" name="Elipse 5">
            <a:hlinkClick r:id="rId8" action="ppaction://hlinksldjump"/>
          </p:cNvPr>
          <p:cNvSpPr/>
          <p:nvPr/>
        </p:nvSpPr>
        <p:spPr>
          <a:xfrm>
            <a:off x="417218" y="1017142"/>
            <a:ext cx="648077" cy="6704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65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2"/>
                                        </p:tgtEl>
                                      </p:cBhvr>
                                    </p:animEffect>
                                    <p:anim calcmode="lin" valueType="num">
                                      <p:cBhvr>
                                        <p:cTn id="11"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8" dur="26">
                                          <p:stCondLst>
                                            <p:cond delay="620"/>
                                          </p:stCondLst>
                                        </p:cTn>
                                        <p:tgtEl>
                                          <p:spTgt spid="2"/>
                                        </p:tgtEl>
                                      </p:cBhvr>
                                      <p:to x="100000" y="60000"/>
                                    </p:animScale>
                                    <p:animScale>
                                      <p:cBhvr>
                                        <p:cTn id="19" dur="166" decel="50000">
                                          <p:stCondLst>
                                            <p:cond delay="64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set>
                                      <p:cBhvr>
                                        <p:cTn id="2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3" name="Rectángulo 2">
            <a:hlinkClick r:id="rId5" action="ppaction://hlinksldjump"/>
          </p:cNvPr>
          <p:cNvSpPr/>
          <p:nvPr/>
        </p:nvSpPr>
        <p:spPr>
          <a:xfrm>
            <a:off x="0" y="2961564"/>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hlinkClick r:id="rId6" action="ppaction://hlinksldjump"/>
          </p:cNvPr>
          <p:cNvSpPr/>
          <p:nvPr/>
        </p:nvSpPr>
        <p:spPr>
          <a:xfrm>
            <a:off x="11195713" y="2961563"/>
            <a:ext cx="996287" cy="1310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278320" cy="6858000"/>
          </a:xfrm>
          <a:prstGeom prst="rect">
            <a:avLst/>
          </a:prstGeom>
        </p:spPr>
      </p:pic>
      <p:sp>
        <p:nvSpPr>
          <p:cNvPr id="6" name="Elipse 5">
            <a:hlinkClick r:id="rId8" action="ppaction://hlinksldjump"/>
          </p:cNvPr>
          <p:cNvSpPr/>
          <p:nvPr/>
        </p:nvSpPr>
        <p:spPr>
          <a:xfrm>
            <a:off x="417218" y="1017142"/>
            <a:ext cx="648077" cy="6704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693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2"/>
                                        </p:tgtEl>
                                      </p:cBhvr>
                                    </p:animEffect>
                                    <p:anim calcmode="lin" valueType="num">
                                      <p:cBhvr>
                                        <p:cTn id="11"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8" dur="26">
                                          <p:stCondLst>
                                            <p:cond delay="620"/>
                                          </p:stCondLst>
                                        </p:cTn>
                                        <p:tgtEl>
                                          <p:spTgt spid="2"/>
                                        </p:tgtEl>
                                      </p:cBhvr>
                                      <p:to x="100000" y="60000"/>
                                    </p:animScale>
                                    <p:animScale>
                                      <p:cBhvr>
                                        <p:cTn id="19" dur="166" decel="50000">
                                          <p:stCondLst>
                                            <p:cond delay="64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set>
                                      <p:cBhvr>
                                        <p:cTn id="2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86124"/>
            <a:ext cx="4476750" cy="3333750"/>
          </a:xfrm>
          <a:prstGeom prst="rect">
            <a:avLst/>
          </a:prstGeom>
          <a:effectLst>
            <a:outerShdw blurRad="50800" dist="38100" dir="2700000" algn="tl" rotWithShape="0">
              <a:prstClr val="black">
                <a:alpha val="40000"/>
              </a:prstClr>
            </a:outerShdw>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91534">
            <a:off x="7836959" y="255058"/>
            <a:ext cx="4476750" cy="3333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334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3000"/>
                                        <p:tgtEl>
                                          <p:spTgt spid="5"/>
                                        </p:tgtEl>
                                      </p:cBhvr>
                                    </p:animEffect>
                                    <p:anim calcmode="lin" valueType="num">
                                      <p:cBhvr>
                                        <p:cTn id="7" dur="3000"/>
                                        <p:tgtEl>
                                          <p:spTgt spid="5"/>
                                        </p:tgtEl>
                                        <p:attrNameLst>
                                          <p:attrName>ppt_x</p:attrName>
                                        </p:attrNameLst>
                                      </p:cBhvr>
                                      <p:tavLst>
                                        <p:tav tm="0">
                                          <p:val>
                                            <p:strVal val="ppt_x"/>
                                          </p:val>
                                        </p:tav>
                                        <p:tav tm="100000">
                                          <p:val>
                                            <p:strVal val="ppt_x"/>
                                          </p:val>
                                        </p:tav>
                                      </p:tavLst>
                                    </p:anim>
                                    <p:anim calcmode="lin" valueType="num">
                                      <p:cBhvr>
                                        <p:cTn id="8" dur="3000"/>
                                        <p:tgtEl>
                                          <p:spTgt spid="5"/>
                                        </p:tgtEl>
                                        <p:attrNameLst>
                                          <p:attrName>ppt_y</p:attrName>
                                        </p:attrNameLst>
                                      </p:cBhvr>
                                      <p:tavLst>
                                        <p:tav tm="0">
                                          <p:val>
                                            <p:strVal val="ppt_y"/>
                                          </p:val>
                                        </p:tav>
                                        <p:tav tm="100000">
                                          <p:val>
                                            <p:strVal val="ppt_y+.1"/>
                                          </p:val>
                                        </p:tav>
                                      </p:tavLst>
                                    </p:anim>
                                    <p:set>
                                      <p:cBhvr>
                                        <p:cTn id="9" dur="1" fill="hold">
                                          <p:stCondLst>
                                            <p:cond delay="2999"/>
                                          </p:stCondLst>
                                        </p:cTn>
                                        <p:tgtEl>
                                          <p:spTgt spid="5"/>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3000"/>
                                        <p:tgtEl>
                                          <p:spTgt spid="6"/>
                                        </p:tgtEl>
                                      </p:cBhvr>
                                    </p:animEffect>
                                    <p:anim calcmode="lin" valueType="num">
                                      <p:cBhvr>
                                        <p:cTn id="12" dur="3000"/>
                                        <p:tgtEl>
                                          <p:spTgt spid="6"/>
                                        </p:tgtEl>
                                        <p:attrNameLst>
                                          <p:attrName>ppt_x</p:attrName>
                                        </p:attrNameLst>
                                      </p:cBhvr>
                                      <p:tavLst>
                                        <p:tav tm="0">
                                          <p:val>
                                            <p:strVal val="ppt_x"/>
                                          </p:val>
                                        </p:tav>
                                        <p:tav tm="100000">
                                          <p:val>
                                            <p:strVal val="ppt_x"/>
                                          </p:val>
                                        </p:tav>
                                      </p:tavLst>
                                    </p:anim>
                                    <p:anim calcmode="lin" valueType="num">
                                      <p:cBhvr>
                                        <p:cTn id="13" dur="3000"/>
                                        <p:tgtEl>
                                          <p:spTgt spid="6"/>
                                        </p:tgtEl>
                                        <p:attrNameLst>
                                          <p:attrName>ppt_y</p:attrName>
                                        </p:attrNameLst>
                                      </p:cBhvr>
                                      <p:tavLst>
                                        <p:tav tm="0">
                                          <p:val>
                                            <p:strVal val="ppt_y"/>
                                          </p:val>
                                        </p:tav>
                                        <p:tav tm="100000">
                                          <p:val>
                                            <p:strVal val="ppt_y+.1"/>
                                          </p:val>
                                        </p:tav>
                                      </p:tavLst>
                                    </p:anim>
                                    <p:set>
                                      <p:cBhvr>
                                        <p:cTn id="14"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891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518</Words>
  <Application>Microsoft Office PowerPoint</Application>
  <PresentationFormat>Panorámica</PresentationFormat>
  <Paragraphs>20</Paragraphs>
  <Slides>10</Slides>
  <Notes>8</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dc:creator>
  <cp:lastModifiedBy>Cristina</cp:lastModifiedBy>
  <cp:revision>55</cp:revision>
  <dcterms:created xsi:type="dcterms:W3CDTF">2016-10-13T11:45:19Z</dcterms:created>
  <dcterms:modified xsi:type="dcterms:W3CDTF">2016-10-17T12:38:11Z</dcterms:modified>
</cp:coreProperties>
</file>