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4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9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12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8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25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8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29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8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4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2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71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3FEFA-3400-466C-B8CA-E42DB4DB5B20}" type="datetimeFigureOut">
              <a:rPr lang="en-US" smtClean="0"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C18AB-08C4-481F-A7B3-8193E793E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0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Preparación de la tarea 3 de la prueba 2 del DELE C2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Federico </a:t>
            </a:r>
            <a:r>
              <a:rPr lang="es-ES" smtClean="0"/>
              <a:t>Escudero Álvarez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52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Trabajando el vocabulario 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1356795"/>
              </p:ext>
            </p:extLst>
          </p:nvPr>
        </p:nvGraphicFramePr>
        <p:xfrm>
          <a:off x="1658983" y="1946362"/>
          <a:ext cx="9326880" cy="3041566"/>
        </p:xfrm>
        <a:graphic>
          <a:graphicData uri="http://schemas.openxmlformats.org/drawingml/2006/table">
            <a:tbl>
              <a:tblPr firstRow="1" firstCol="1" bandRow="1"/>
              <a:tblGrid>
                <a:gridCol w="2331221">
                  <a:extLst>
                    <a:ext uri="{9D8B030D-6E8A-4147-A177-3AD203B41FA5}">
                      <a16:colId xmlns:a16="http://schemas.microsoft.com/office/drawing/2014/main" val="3445167787"/>
                    </a:ext>
                  </a:extLst>
                </a:gridCol>
                <a:gridCol w="2331221">
                  <a:extLst>
                    <a:ext uri="{9D8B030D-6E8A-4147-A177-3AD203B41FA5}">
                      <a16:colId xmlns:a16="http://schemas.microsoft.com/office/drawing/2014/main" val="821948190"/>
                    </a:ext>
                  </a:extLst>
                </a:gridCol>
                <a:gridCol w="2332219">
                  <a:extLst>
                    <a:ext uri="{9D8B030D-6E8A-4147-A177-3AD203B41FA5}">
                      <a16:colId xmlns:a16="http://schemas.microsoft.com/office/drawing/2014/main" val="501519240"/>
                    </a:ext>
                  </a:extLst>
                </a:gridCol>
                <a:gridCol w="2332219">
                  <a:extLst>
                    <a:ext uri="{9D8B030D-6E8A-4147-A177-3AD203B41FA5}">
                      <a16:colId xmlns:a16="http://schemas.microsoft.com/office/drawing/2014/main" val="2846473555"/>
                    </a:ext>
                  </a:extLst>
                </a:gridCol>
              </a:tblGrid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Sustantivo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Sustantivo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93804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Acrecentar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Disminuir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7941466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Asentarse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Estabilizarse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7076404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Aumentar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Estancarse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802264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Bajar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Incrementarse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246725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Mantenerse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4408725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Crecer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Menguar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4052108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Permanecer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7780774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Decrecer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Remontar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7533357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Descender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Subir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661045"/>
                  </a:ext>
                </a:extLst>
              </a:tr>
              <a:tr h="2765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Desplomarse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205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70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Trabajando el vocabulario II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5707631"/>
              </p:ext>
            </p:extLst>
          </p:nvPr>
        </p:nvGraphicFramePr>
        <p:xfrm>
          <a:off x="2690949" y="1384661"/>
          <a:ext cx="6831874" cy="5094522"/>
        </p:xfrm>
        <a:graphic>
          <a:graphicData uri="http://schemas.openxmlformats.org/drawingml/2006/table">
            <a:tbl>
              <a:tblPr firstRow="1" firstCol="1" bandRow="1"/>
              <a:tblGrid>
                <a:gridCol w="2067166">
                  <a:extLst>
                    <a:ext uri="{9D8B030D-6E8A-4147-A177-3AD203B41FA5}">
                      <a16:colId xmlns:a16="http://schemas.microsoft.com/office/drawing/2014/main" val="3128726359"/>
                    </a:ext>
                  </a:extLst>
                </a:gridCol>
                <a:gridCol w="2487174">
                  <a:extLst>
                    <a:ext uri="{9D8B030D-6E8A-4147-A177-3AD203B41FA5}">
                      <a16:colId xmlns:a16="http://schemas.microsoft.com/office/drawing/2014/main" val="2864376518"/>
                    </a:ext>
                  </a:extLst>
                </a:gridCol>
                <a:gridCol w="1138767">
                  <a:extLst>
                    <a:ext uri="{9D8B030D-6E8A-4147-A177-3AD203B41FA5}">
                      <a16:colId xmlns:a16="http://schemas.microsoft.com/office/drawing/2014/main" val="3983780947"/>
                    </a:ext>
                  </a:extLst>
                </a:gridCol>
                <a:gridCol w="1138767">
                  <a:extLst>
                    <a:ext uri="{9D8B030D-6E8A-4147-A177-3AD203B41FA5}">
                      <a16:colId xmlns:a16="http://schemas.microsoft.com/office/drawing/2014/main" val="1008209944"/>
                    </a:ext>
                  </a:extLst>
                </a:gridCol>
              </a:tblGrid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Adverbio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Adjetivo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Cambio progresivo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Cambio considerable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58904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Abruptamente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Abrupto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3730410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Bruscamente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510057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Considerablemente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708506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Drásticamente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281931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Escalonadamente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713485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Gradualmente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0046392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Incesantemente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03115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Levemente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0775360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Ligeramente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785221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Moderadamente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929787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Paulatinamente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527478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Progresivamente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127230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Radicalmente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477127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Repentinamente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690228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Significativamente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527745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Súbitamente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914822"/>
                  </a:ext>
                </a:extLst>
              </a:tr>
              <a:tr h="2830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Sustancialmente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692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33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Tarea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/>
              <a:t>La revista en la que usted trabaja le ha pedido un artículo sobre la felicidad en el mundo.</a:t>
            </a:r>
            <a:endParaRPr lang="en-US" dirty="0"/>
          </a:p>
          <a:p>
            <a:pPr algn="just"/>
            <a:r>
              <a:rPr lang="es-ES" dirty="0"/>
              <a:t>A partir de los gráficos siguientes que recogen la evolución de la felicidad según la edad, los factores que se consideran para ser feliz y la lista de los países más felices del mundo, elabore un artículo en el que se ponga de manifiesto la información más relevante y haga una valoración de la misma</a:t>
            </a:r>
            <a:r>
              <a:rPr lang="es-ES" dirty="0" smtClean="0"/>
              <a:t>.</a:t>
            </a:r>
            <a:endParaRPr lang="en-US" dirty="0"/>
          </a:p>
          <a:p>
            <a:pPr algn="just"/>
            <a:r>
              <a:rPr lang="es-ES" dirty="0"/>
              <a:t>Número de palabras: entre 200-250.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56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magen relacionada"/>
          <p:cNvPicPr>
            <a:picLocks noGrp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012" y="738186"/>
            <a:ext cx="5181600" cy="26908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Content Placeholder 5" descr="Resultado de imagen de estadisticas felicidad  espaÃ±a edad"/>
          <p:cNvPicPr>
            <a:picLocks noGrp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257" y="738186"/>
            <a:ext cx="5181600" cy="2841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sultado de imagen de estadisticas felicidad  espaÃ±a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553" y="3775166"/>
            <a:ext cx="5057503" cy="28477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605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Ejemplo de la tarea 3 de la prueba 2 del DELE C2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0411" y="1894943"/>
            <a:ext cx="6011177" cy="421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51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Descripción de la tarea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s-ES" b="1" dirty="0"/>
              <a:t>Formato de la tarea</a:t>
            </a:r>
            <a:r>
              <a:rPr lang="es-ES" dirty="0"/>
              <a:t>: La tarea consiste en redactar un texto (informes, artículos, cartas al director, entradas de blog…) que acompañe a las imágenes o textos que se les presentan.</a:t>
            </a:r>
            <a:endParaRPr lang="en-US" dirty="0"/>
          </a:p>
          <a:p>
            <a:pPr lvl="0" algn="just"/>
            <a:r>
              <a:rPr lang="es-ES" b="1" dirty="0"/>
              <a:t>Extensión del texto</a:t>
            </a:r>
            <a:r>
              <a:rPr lang="es-ES" dirty="0"/>
              <a:t>: Entre 200 y 250 palabras. </a:t>
            </a:r>
            <a:endParaRPr lang="en-US" dirty="0"/>
          </a:p>
          <a:p>
            <a:pPr lvl="0" algn="just"/>
            <a:r>
              <a:rPr lang="es-ES" b="1" dirty="0"/>
              <a:t>Focalización</a:t>
            </a:r>
            <a:r>
              <a:rPr lang="es-ES" dirty="0"/>
              <a:t>: En esta tarea se evalúa la capacidad del candidato para redactar un texto de un género especificado a partir de apoyos gráficos o de estímulos escritos muy breves. </a:t>
            </a:r>
            <a:endParaRPr lang="en-US" dirty="0"/>
          </a:p>
          <a:p>
            <a:pPr lvl="0" algn="just"/>
            <a:r>
              <a:rPr lang="es-ES" b="1" dirty="0"/>
              <a:t>Tipo de textos</a:t>
            </a:r>
            <a:r>
              <a:rPr lang="es-ES" dirty="0"/>
              <a:t>: Información gráfica o textual de la que extraiga información para elaborar el texto (gráficos, dibujos, viñetas, frases</a:t>
            </a:r>
            <a:r>
              <a:rPr lang="es-ES" dirty="0" smtClean="0"/>
              <a:t>…).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29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Tipos de gráficos I</a:t>
            </a:r>
            <a:endParaRPr lang="en-US" dirty="0"/>
          </a:p>
        </p:txBody>
      </p:sp>
      <p:pic>
        <p:nvPicPr>
          <p:cNvPr id="4" name="Content Placeholder 3" descr="Resultado de imagen de grafico  tareas hogar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153" y="2400870"/>
            <a:ext cx="6763694" cy="32008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503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Tipos de gráficos II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3942" y="2528982"/>
            <a:ext cx="5944115" cy="2944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10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Tipos de gráficos III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3942" y="2489355"/>
            <a:ext cx="5944115" cy="302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10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Reglas para la expresión de porcentajes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just"/>
            <a:r>
              <a:rPr lang="es-ES" dirty="0"/>
              <a:t>Se debe emplear el signo de porcentaje (%) con las cifras y </a:t>
            </a:r>
            <a:r>
              <a:rPr lang="es-ES" i="1" dirty="0"/>
              <a:t>por ciento</a:t>
            </a:r>
            <a:r>
              <a:rPr lang="es-ES" dirty="0"/>
              <a:t> con las cantidades escritas con letras, sin mezclar: </a:t>
            </a:r>
            <a:r>
              <a:rPr lang="es-ES" i="1" dirty="0"/>
              <a:t>5 %</a:t>
            </a:r>
            <a:r>
              <a:rPr lang="es-ES" dirty="0"/>
              <a:t>, </a:t>
            </a:r>
            <a:r>
              <a:rPr lang="es-ES" i="1" dirty="0"/>
              <a:t>cinco por ciento</a:t>
            </a:r>
            <a:r>
              <a:rPr lang="es-ES" dirty="0"/>
              <a:t>, pero no </a:t>
            </a:r>
            <a:r>
              <a:rPr lang="es-ES" i="1" dirty="0"/>
              <a:t>cinco % </a:t>
            </a:r>
            <a:r>
              <a:rPr lang="es-ES" dirty="0" smtClean="0"/>
              <a:t>*.</a:t>
            </a:r>
            <a:endParaRPr lang="en-US" dirty="0"/>
          </a:p>
          <a:p>
            <a:pPr lvl="0" algn="just"/>
            <a:r>
              <a:rPr lang="es-ES" dirty="0"/>
              <a:t>Recuerda que </a:t>
            </a:r>
            <a:r>
              <a:rPr lang="es-ES" i="1" dirty="0"/>
              <a:t>por ciento</a:t>
            </a:r>
            <a:r>
              <a:rPr lang="es-ES" dirty="0"/>
              <a:t> es invariable. Es incorrecto decir </a:t>
            </a:r>
            <a:r>
              <a:rPr lang="es-ES" i="1" dirty="0"/>
              <a:t>ocho por cientos</a:t>
            </a:r>
            <a:r>
              <a:rPr lang="es-ES" dirty="0"/>
              <a:t>. También es incorrecto decir el </a:t>
            </a:r>
            <a:r>
              <a:rPr lang="es-ES" i="1" dirty="0"/>
              <a:t>ocho porcentaje </a:t>
            </a:r>
            <a:r>
              <a:rPr lang="es-ES" dirty="0" smtClean="0"/>
              <a:t>*.</a:t>
            </a:r>
            <a:endParaRPr lang="en-US" dirty="0"/>
          </a:p>
          <a:p>
            <a:pPr lvl="0" algn="just"/>
            <a:r>
              <a:rPr lang="es-ES" i="1" dirty="0"/>
              <a:t>Por ciento</a:t>
            </a:r>
            <a:r>
              <a:rPr lang="es-ES" dirty="0"/>
              <a:t> se escribe separado, excepto cuando funciona como sinónimo de </a:t>
            </a:r>
            <a:r>
              <a:rPr lang="es-ES" i="1" dirty="0"/>
              <a:t>porcentaje</a:t>
            </a:r>
            <a:r>
              <a:rPr lang="es-ES" dirty="0"/>
              <a:t>. Es un uso sobre todo localizado en el español del área caribeña: </a:t>
            </a:r>
            <a:r>
              <a:rPr lang="es-ES" i="1" dirty="0"/>
              <a:t>El porciento de turistas locales ha aumentado durante la crisis</a:t>
            </a:r>
            <a:r>
              <a:rPr lang="es-ES" dirty="0" smtClean="0"/>
              <a:t>.</a:t>
            </a:r>
            <a:endParaRPr lang="en-US" dirty="0"/>
          </a:p>
          <a:p>
            <a:pPr lvl="0" algn="just"/>
            <a:r>
              <a:rPr lang="es-ES" dirty="0"/>
              <a:t>Debe haber un espacio entre la cifra y el signo. Lo correcto es 10 % y no 10% </a:t>
            </a:r>
            <a:r>
              <a:rPr lang="es-ES" dirty="0" smtClean="0"/>
              <a:t>*.</a:t>
            </a:r>
            <a:endParaRPr lang="en-US" dirty="0"/>
          </a:p>
          <a:p>
            <a:pPr lvl="0" algn="just"/>
            <a:r>
              <a:rPr lang="es-ES" i="1" dirty="0"/>
              <a:t>Un 20 %</a:t>
            </a:r>
            <a:r>
              <a:rPr lang="es-ES" dirty="0"/>
              <a:t> y </a:t>
            </a:r>
            <a:r>
              <a:rPr lang="es-ES" i="1" dirty="0"/>
              <a:t>el 20 %</a:t>
            </a:r>
            <a:r>
              <a:rPr lang="es-ES" dirty="0"/>
              <a:t> son sinónimos. La primera forma se emplea más en relación con la economía (</a:t>
            </a:r>
            <a:r>
              <a:rPr lang="es-ES" i="1" dirty="0"/>
              <a:t>Los precios aumentaron un 4 %</a:t>
            </a:r>
            <a:r>
              <a:rPr lang="es-ES" dirty="0"/>
              <a:t>) y la segunda se usa en los demás contextos (</a:t>
            </a:r>
            <a:r>
              <a:rPr lang="es-ES" i="1" dirty="0"/>
              <a:t>El 45 % de los usuarios respalda la gestión de Fomento con los controladores aéreos</a:t>
            </a:r>
            <a:r>
              <a:rPr lang="es-ES" dirty="0" smtClean="0"/>
              <a:t>).</a:t>
            </a:r>
            <a:endParaRPr lang="en-US" dirty="0"/>
          </a:p>
          <a:p>
            <a:pPr lvl="0" algn="just"/>
            <a:r>
              <a:rPr lang="es-ES" i="1" dirty="0"/>
              <a:t>Uno</a:t>
            </a:r>
            <a:r>
              <a:rPr lang="es-ES" dirty="0"/>
              <a:t> solo se sustituye por la forma </a:t>
            </a:r>
            <a:r>
              <a:rPr lang="es-ES" i="1" dirty="0"/>
              <a:t>un </a:t>
            </a:r>
            <a:r>
              <a:rPr lang="es-ES" dirty="0"/>
              <a:t>cuando acompaña a un sustantivo masculino: no se dice, por ejemplo, </a:t>
            </a:r>
            <a:r>
              <a:rPr lang="es-ES" i="1" dirty="0"/>
              <a:t>uno caballo</a:t>
            </a:r>
            <a:r>
              <a:rPr lang="es-ES" dirty="0"/>
              <a:t>, sino </a:t>
            </a:r>
            <a:r>
              <a:rPr lang="es-ES" i="1" dirty="0"/>
              <a:t>un caballo</a:t>
            </a:r>
            <a:r>
              <a:rPr lang="es-ES" dirty="0"/>
              <a:t>; sin embargo, en </a:t>
            </a:r>
            <a:r>
              <a:rPr lang="es-ES" i="1" dirty="0"/>
              <a:t>veintiuno por ciento </a:t>
            </a:r>
            <a:r>
              <a:rPr lang="es-ES" dirty="0"/>
              <a:t>o </a:t>
            </a:r>
            <a:r>
              <a:rPr lang="es-ES" i="1" dirty="0"/>
              <a:t>treinta y uno por ciento </a:t>
            </a:r>
            <a:r>
              <a:rPr lang="es-ES" dirty="0"/>
              <a:t>no están acompañando a un sustantivo, sino a la locución </a:t>
            </a:r>
            <a:r>
              <a:rPr lang="es-ES" i="1" dirty="0"/>
              <a:t>por ciento</a:t>
            </a:r>
            <a:r>
              <a:rPr lang="es-ES" dirty="0"/>
              <a:t>, que comienza con la preposición </a:t>
            </a:r>
            <a:r>
              <a:rPr lang="es-ES" i="1" dirty="0"/>
              <a:t>por</a:t>
            </a:r>
            <a:r>
              <a:rPr lang="es-ES" dirty="0"/>
              <a:t> y funciona como un adverbio</a:t>
            </a:r>
            <a:r>
              <a:rPr lang="es-ES" i="1" dirty="0"/>
              <a:t>.</a:t>
            </a:r>
            <a:r>
              <a:rPr lang="es-ES" dirty="0"/>
              <a:t> Por lo tanto, hay que decir</a:t>
            </a:r>
            <a:r>
              <a:rPr lang="es-ES" i="1" dirty="0"/>
              <a:t> veintiuno por ciento</a:t>
            </a:r>
            <a:r>
              <a:rPr lang="es-ES" dirty="0"/>
              <a:t> y no </a:t>
            </a:r>
            <a:r>
              <a:rPr lang="es-ES" i="1" dirty="0"/>
              <a:t>veintiún por ciento </a:t>
            </a:r>
            <a:r>
              <a:rPr lang="es-ES" dirty="0" smtClean="0"/>
              <a:t>*.</a:t>
            </a:r>
            <a:endParaRPr lang="en-US" dirty="0"/>
          </a:p>
          <a:p>
            <a:pPr lvl="0" algn="just"/>
            <a:r>
              <a:rPr lang="es-ES" dirty="0"/>
              <a:t>Para leer 100 % tenemos las siguientes posibilidades: </a:t>
            </a:r>
            <a:r>
              <a:rPr lang="es-ES" i="1" dirty="0"/>
              <a:t>ciento por ciento</a:t>
            </a:r>
            <a:r>
              <a:rPr lang="es-ES" dirty="0"/>
              <a:t> (preferida en América), </a:t>
            </a:r>
            <a:r>
              <a:rPr lang="es-ES" i="1" dirty="0"/>
              <a:t>cien por ciento</a:t>
            </a:r>
            <a:r>
              <a:rPr lang="es-ES" dirty="0"/>
              <a:t> y </a:t>
            </a:r>
            <a:r>
              <a:rPr lang="es-ES" i="1" dirty="0"/>
              <a:t>cien por cien </a:t>
            </a:r>
            <a:r>
              <a:rPr lang="es-ES" dirty="0"/>
              <a:t>(preferida en España). </a:t>
            </a:r>
            <a:r>
              <a:rPr lang="es-ES" i="1" dirty="0"/>
              <a:t>Ciento por cien </a:t>
            </a:r>
            <a:r>
              <a:rPr lang="es-ES" dirty="0"/>
              <a:t>* no es correcto.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84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Corrección de errores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b="1" dirty="0"/>
              <a:t>4.1.</a:t>
            </a:r>
            <a:r>
              <a:rPr lang="es-ES" dirty="0"/>
              <a:t> El 21% de los hombres en Argentina consume tabaco.</a:t>
            </a:r>
            <a:endParaRPr lang="en-US" dirty="0"/>
          </a:p>
          <a:p>
            <a:pPr algn="just"/>
            <a:r>
              <a:rPr lang="es-ES" b="1" dirty="0"/>
              <a:t>4.2.</a:t>
            </a:r>
            <a:r>
              <a:rPr lang="es-ES" dirty="0"/>
              <a:t> El 27 por ciento de la población de España estaba en paro en el momento álgido de la crisis.</a:t>
            </a:r>
            <a:endParaRPr lang="en-US" dirty="0"/>
          </a:p>
          <a:p>
            <a:pPr algn="just"/>
            <a:r>
              <a:rPr lang="es-ES" b="1" dirty="0"/>
              <a:t>4.3.</a:t>
            </a:r>
            <a:r>
              <a:rPr lang="es-ES" dirty="0"/>
              <a:t> En México el diez porciento de la población entre 12 y 65 años ha consumido alguna vez droga.</a:t>
            </a:r>
            <a:endParaRPr lang="en-US" dirty="0"/>
          </a:p>
          <a:p>
            <a:pPr algn="just"/>
            <a:r>
              <a:rPr lang="es-ES" b="1" dirty="0"/>
              <a:t>4.4.</a:t>
            </a:r>
            <a:r>
              <a:rPr lang="es-ES" dirty="0"/>
              <a:t> El treinta y dos por cientos de la población de Estados Unidos es obesa. </a:t>
            </a:r>
            <a:endParaRPr lang="en-US" dirty="0"/>
          </a:p>
          <a:p>
            <a:pPr algn="just"/>
            <a:r>
              <a:rPr lang="es-ES" b="1" dirty="0"/>
              <a:t>4.5.</a:t>
            </a:r>
            <a:r>
              <a:rPr lang="es-ES" dirty="0"/>
              <a:t> En Angola la tasa de analfabetismo es del veintiún por ciento.</a:t>
            </a:r>
            <a:endParaRPr lang="en-US" dirty="0"/>
          </a:p>
          <a:p>
            <a:pPr algn="just"/>
            <a:r>
              <a:rPr lang="es-ES" b="1" dirty="0"/>
              <a:t>4.6.</a:t>
            </a:r>
            <a:r>
              <a:rPr lang="es-ES" dirty="0"/>
              <a:t> El ciento por cien de la población aspira a mejorar su calidad de vida.</a:t>
            </a:r>
            <a:endParaRPr lang="en-US" dirty="0"/>
          </a:p>
          <a:p>
            <a:pPr algn="just"/>
            <a:r>
              <a:rPr lang="es-ES" b="1" dirty="0"/>
              <a:t>4.7.</a:t>
            </a:r>
            <a:r>
              <a:rPr lang="es-ES" dirty="0"/>
              <a:t> El paro aumentó el 2 % al final de verano</a:t>
            </a:r>
            <a:r>
              <a:rPr lang="es-E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71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Creciente, decreciente o constante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402" t="32196" r="25302" b="8664"/>
          <a:stretch/>
        </p:blipFill>
        <p:spPr>
          <a:xfrm>
            <a:off x="3216000" y="1933298"/>
            <a:ext cx="5760000" cy="3807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54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591</Words>
  <Application>Microsoft Office PowerPoint</Application>
  <PresentationFormat>Widescreen</PresentationFormat>
  <Paragraphs>166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Trebuchet MS</vt:lpstr>
      <vt:lpstr>Office Theme</vt:lpstr>
      <vt:lpstr>Preparación de la tarea 3 de la prueba 2 del DELE C2</vt:lpstr>
      <vt:lpstr>Ejemplo de la tarea 3 de la prueba 2 del DELE C2</vt:lpstr>
      <vt:lpstr>Descripción de la tarea</vt:lpstr>
      <vt:lpstr>Tipos de gráficos I</vt:lpstr>
      <vt:lpstr>Tipos de gráficos II</vt:lpstr>
      <vt:lpstr>Tipos de gráficos III</vt:lpstr>
      <vt:lpstr>Reglas para la expresión de porcentajes</vt:lpstr>
      <vt:lpstr>Corrección de errores</vt:lpstr>
      <vt:lpstr>Creciente, decreciente o constante</vt:lpstr>
      <vt:lpstr>Trabajando el vocabulario I</vt:lpstr>
      <vt:lpstr>Trabajando el vocabulario II</vt:lpstr>
      <vt:lpstr>Tarea 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federico escudero álvarez</dc:creator>
  <cp:lastModifiedBy>federico escudero álvarez</cp:lastModifiedBy>
  <cp:revision>5</cp:revision>
  <dcterms:created xsi:type="dcterms:W3CDTF">2018-05-07T10:54:52Z</dcterms:created>
  <dcterms:modified xsi:type="dcterms:W3CDTF">2018-05-13T08:20:34Z</dcterms:modified>
</cp:coreProperties>
</file>