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1" r:id="rId6"/>
    <p:sldId id="259" r:id="rId7"/>
    <p:sldId id="264" r:id="rId8"/>
    <p:sldId id="266" r:id="rId9"/>
    <p:sldId id="262" r:id="rId10"/>
    <p:sldId id="263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328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1280D-9E34-4CA4-B054-96A689C5667E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1CB0-F688-4955-AA6D-DCE2CDA79E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74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61CB0-F688-4955-AA6D-DCE2CDA79EE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800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5DE9-F281-4806-99FF-85F158D1FA9E}" type="datetime1">
              <a:rPr lang="en-GB" smtClean="0"/>
              <a:t>04/04/2016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9C62-A5B5-4CE7-9B42-480ACA2EE2A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9224-5A1E-4BF3-9D79-E19AA4C40333}" type="datetime1">
              <a:rPr lang="en-GB" smtClean="0"/>
              <a:t>04/04/2016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9C62-A5B5-4CE7-9B42-480ACA2EE2A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5FB97-12A7-4663-8C4E-411AD6318FCF}" type="datetime1">
              <a:rPr lang="en-GB" smtClean="0"/>
              <a:t>04/04/2016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9C62-A5B5-4CE7-9B42-480ACA2EE2A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F26CB-2FB7-4A9A-9350-9E7F45A4EAD5}" type="datetime1">
              <a:rPr lang="en-GB" smtClean="0"/>
              <a:t>04/04/2016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9C62-A5B5-4CE7-9B42-480ACA2EE2A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EC063-00CA-4095-BE12-5BB9B4408274}" type="datetime1">
              <a:rPr lang="en-GB" smtClean="0"/>
              <a:t>04/04/2016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9C62-A5B5-4CE7-9B42-480ACA2EE2A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96CBE-49C0-46F2-B838-CF2A84D8F763}" type="datetime1">
              <a:rPr lang="en-GB" smtClean="0"/>
              <a:t>04/04/2016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9C62-A5B5-4CE7-9B42-480ACA2EE2A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1F3A5-277C-4381-A64C-D98D579AA9F6}" type="datetime1">
              <a:rPr lang="en-GB" smtClean="0"/>
              <a:t>04/04/2016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9C62-A5B5-4CE7-9B42-480ACA2EE2A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7154-A8DF-4B4E-8FB0-A3E89A191DB9}" type="datetime1">
              <a:rPr lang="en-GB" smtClean="0"/>
              <a:t>04/04/2016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9C62-A5B5-4CE7-9B42-480ACA2EE2A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55F3B-03E8-4033-8A18-B0152D3D6C5B}" type="datetime1">
              <a:rPr lang="en-GB" smtClean="0"/>
              <a:t>04/04/2016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9C62-A5B5-4CE7-9B42-480ACA2EE2A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5C3D1-F54B-431C-A7B1-C62E813E5BF2}" type="datetime1">
              <a:rPr lang="en-GB" smtClean="0"/>
              <a:t>04/04/2016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9C62-A5B5-4CE7-9B42-480ACA2EE2A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2074-74D8-46EE-9BEC-9D7C85B78ADC}" type="datetime1">
              <a:rPr lang="en-GB" smtClean="0"/>
              <a:t>04/04/2016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9C62-A5B5-4CE7-9B42-480ACA2EE2A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40000"/>
                <a:lumOff val="60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A20EB-C517-4D0D-ABE4-7A2A78E2F1F7}" type="datetime1">
              <a:rPr lang="en-GB" smtClean="0"/>
              <a:t>04/04/2016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G. R. Hatton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89C62-A5B5-4CE7-9B42-480ACA2EE2A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GB" sz="6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En casa</a:t>
            </a:r>
            <a:endParaRPr lang="en-GB" sz="6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2564904"/>
            <a:ext cx="7272808" cy="792088"/>
          </a:xfrm>
        </p:spPr>
        <p:txBody>
          <a:bodyPr>
            <a:normAutofit fontScale="47500" lnSpcReduction="20000"/>
          </a:bodyPr>
          <a:lstStyle/>
          <a:p>
            <a:r>
              <a:rPr lang="en-GB" sz="5800" b="1" dirty="0"/>
              <a:t>H</a:t>
            </a:r>
            <a:r>
              <a:rPr lang="en-GB" sz="5800" b="1" dirty="0" smtClean="0"/>
              <a:t>oy </a:t>
            </a:r>
            <a:r>
              <a:rPr lang="en-GB" sz="5800" b="1" dirty="0" err="1" smtClean="0"/>
              <a:t>vamos</a:t>
            </a:r>
            <a:r>
              <a:rPr lang="en-GB" sz="5800" b="1" dirty="0" smtClean="0"/>
              <a:t> a </a:t>
            </a:r>
            <a:r>
              <a:rPr lang="en-GB" sz="5800" b="1" dirty="0" err="1" smtClean="0"/>
              <a:t>aprender</a:t>
            </a:r>
            <a:r>
              <a:rPr lang="en-GB" sz="5800" b="1" dirty="0" smtClean="0"/>
              <a:t>...  </a:t>
            </a:r>
          </a:p>
          <a:p>
            <a:r>
              <a:rPr lang="en-GB" sz="4000" b="1" dirty="0" smtClean="0"/>
              <a:t>Today we are going to learn...</a:t>
            </a:r>
          </a:p>
        </p:txBody>
      </p:sp>
      <p:sp>
        <p:nvSpPr>
          <p:cNvPr id="6" name="Rectangle 5"/>
          <p:cNvSpPr/>
          <p:nvPr/>
        </p:nvSpPr>
        <p:spPr>
          <a:xfrm>
            <a:off x="1259632" y="3573016"/>
            <a:ext cx="46085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GB" sz="2800" b="1" dirty="0" smtClean="0">
                <a:solidFill>
                  <a:schemeClr val="tx2"/>
                </a:solidFill>
              </a:rPr>
              <a:t>Las </a:t>
            </a:r>
            <a:r>
              <a:rPr lang="en-GB" sz="2800" b="1" dirty="0" err="1" smtClean="0">
                <a:solidFill>
                  <a:schemeClr val="tx2"/>
                </a:solidFill>
              </a:rPr>
              <a:t>habitaciones</a:t>
            </a:r>
            <a:r>
              <a:rPr lang="en-GB" sz="2800" b="1" dirty="0" smtClean="0">
                <a:solidFill>
                  <a:schemeClr val="tx2"/>
                </a:solidFill>
              </a:rPr>
              <a:t> en la casa      	</a:t>
            </a:r>
            <a:r>
              <a:rPr lang="en-GB" sz="2000" b="1" dirty="0" smtClean="0">
                <a:solidFill>
                  <a:schemeClr val="tx2"/>
                </a:solidFill>
              </a:rPr>
              <a:t>Rooms in the house</a:t>
            </a:r>
            <a:endParaRPr lang="en-GB" sz="2800" b="1" dirty="0" smtClean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27984" y="4437112"/>
            <a:ext cx="38884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GB" sz="2800" b="1" dirty="0" smtClean="0">
                <a:solidFill>
                  <a:srgbClr val="00B050"/>
                </a:solidFill>
              </a:rPr>
              <a:t> A </a:t>
            </a:r>
            <a:r>
              <a:rPr lang="en-GB" sz="2800" b="1" dirty="0" err="1" smtClean="0">
                <a:solidFill>
                  <a:srgbClr val="00B050"/>
                </a:solidFill>
              </a:rPr>
              <a:t>describir</a:t>
            </a:r>
            <a:r>
              <a:rPr lang="en-GB" sz="2800" b="1" dirty="0" smtClean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fotografías</a:t>
            </a:r>
            <a:r>
              <a:rPr lang="en-GB" sz="2800" b="1" dirty="0" smtClean="0">
                <a:solidFill>
                  <a:srgbClr val="00B050"/>
                </a:solidFill>
              </a:rPr>
              <a:t>    	</a:t>
            </a:r>
            <a:r>
              <a:rPr lang="en-GB" sz="2000" b="1" dirty="0" smtClean="0">
                <a:solidFill>
                  <a:srgbClr val="00B050"/>
                </a:solidFill>
              </a:rPr>
              <a:t>To describe pictures</a:t>
            </a:r>
            <a:endParaRPr lang="en-GB" sz="2800" b="1" dirty="0" smtClean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091" y="5517232"/>
            <a:ext cx="90404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Char char="-"/>
            </a:pPr>
            <a:r>
              <a:rPr lang="en-GB" sz="2800" b="1" dirty="0" smtClean="0">
                <a:solidFill>
                  <a:schemeClr val="accent2">
                    <a:lumMod val="75000"/>
                  </a:schemeClr>
                </a:solidFill>
              </a:rPr>
              <a:t> A </a:t>
            </a:r>
            <a:r>
              <a:rPr lang="en-GB" sz="2800" b="1" dirty="0" err="1" smtClean="0">
                <a:solidFill>
                  <a:schemeClr val="accent2">
                    <a:lumMod val="75000"/>
                  </a:schemeClr>
                </a:solidFill>
              </a:rPr>
              <a:t>utilizar</a:t>
            </a:r>
            <a:r>
              <a:rPr lang="en-GB" sz="28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sz="2800" b="1" dirty="0" err="1" smtClean="0">
                <a:solidFill>
                  <a:schemeClr val="accent2">
                    <a:lumMod val="75000"/>
                  </a:schemeClr>
                </a:solidFill>
              </a:rPr>
              <a:t>correctamente</a:t>
            </a:r>
            <a:r>
              <a:rPr lang="en-GB" sz="2800" b="1" dirty="0" smtClean="0">
                <a:solidFill>
                  <a:schemeClr val="accent2">
                    <a:lumMod val="75000"/>
                  </a:schemeClr>
                </a:solidFill>
              </a:rPr>
              <a:t> los </a:t>
            </a:r>
            <a:r>
              <a:rPr lang="en-GB" sz="2800" b="1" dirty="0" err="1" smtClean="0">
                <a:solidFill>
                  <a:schemeClr val="accent2">
                    <a:lumMod val="75000"/>
                  </a:schemeClr>
                </a:solidFill>
              </a:rPr>
              <a:t>verbos</a:t>
            </a:r>
            <a:r>
              <a:rPr lang="en-GB" sz="28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sz="2800" b="1" dirty="0" err="1" smtClean="0">
                <a:solidFill>
                  <a:schemeClr val="accent2">
                    <a:lumMod val="75000"/>
                  </a:schemeClr>
                </a:solidFill>
              </a:rPr>
              <a:t>terminados</a:t>
            </a:r>
            <a:r>
              <a:rPr lang="en-GB" sz="2800" b="1" dirty="0" smtClean="0">
                <a:solidFill>
                  <a:schemeClr val="accent2">
                    <a:lumMod val="75000"/>
                  </a:schemeClr>
                </a:solidFill>
              </a:rPr>
              <a:t> en AR – ER  </a:t>
            </a:r>
            <a:r>
              <a:rPr lang="en-GB" sz="2000" b="1" dirty="0" smtClean="0">
                <a:solidFill>
                  <a:schemeClr val="accent2">
                    <a:lumMod val="75000"/>
                  </a:schemeClr>
                </a:solidFill>
              </a:rPr>
              <a:t>To use the verbs ending AR – ER correctly</a:t>
            </a:r>
          </a:p>
        </p:txBody>
      </p:sp>
      <p:pic>
        <p:nvPicPr>
          <p:cNvPr id="11268" name="Picture 4" descr="Image result for cas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95925" y="332656"/>
            <a:ext cx="2564507" cy="2264064"/>
          </a:xfrm>
          <a:prstGeom prst="rect">
            <a:avLst/>
          </a:prstGeom>
          <a:noFill/>
        </p:spPr>
      </p:pic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build="allAtOnce"/>
      <p:bldP spid="7" grpId="0" build="allAtOnce"/>
      <p:bldP spid="8" grpId="0" uiExpand="1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C00000"/>
                </a:solidFill>
              </a:rPr>
              <a:t>¿Cómo conjugamos estos verbos?</a:t>
            </a:r>
            <a:br>
              <a:rPr lang="es-ES" dirty="0" smtClean="0">
                <a:solidFill>
                  <a:srgbClr val="C00000"/>
                </a:solidFill>
              </a:rPr>
            </a:br>
            <a:r>
              <a:rPr lang="es-ES" sz="3100" dirty="0" err="1" smtClean="0">
                <a:solidFill>
                  <a:srgbClr val="C00000"/>
                </a:solidFill>
              </a:rPr>
              <a:t>How</a:t>
            </a:r>
            <a:r>
              <a:rPr lang="es-ES" sz="3100" dirty="0" smtClean="0">
                <a:solidFill>
                  <a:srgbClr val="C00000"/>
                </a:solidFill>
              </a:rPr>
              <a:t> can </a:t>
            </a:r>
            <a:r>
              <a:rPr lang="es-ES" sz="3100" dirty="0" err="1" smtClean="0">
                <a:solidFill>
                  <a:srgbClr val="C00000"/>
                </a:solidFill>
              </a:rPr>
              <a:t>we</a:t>
            </a:r>
            <a:r>
              <a:rPr lang="es-ES" sz="3100" dirty="0" smtClean="0">
                <a:solidFill>
                  <a:srgbClr val="C00000"/>
                </a:solidFill>
              </a:rPr>
              <a:t> use </a:t>
            </a:r>
            <a:r>
              <a:rPr lang="es-ES" sz="3100" dirty="0" err="1" smtClean="0">
                <a:solidFill>
                  <a:srgbClr val="C00000"/>
                </a:solidFill>
              </a:rPr>
              <a:t>this</a:t>
            </a:r>
            <a:r>
              <a:rPr lang="es-ES" sz="3100" dirty="0" smtClean="0">
                <a:solidFill>
                  <a:srgbClr val="C00000"/>
                </a:solidFill>
              </a:rPr>
              <a:t> </a:t>
            </a:r>
            <a:r>
              <a:rPr lang="es-ES" sz="3100" dirty="0" err="1" smtClean="0">
                <a:solidFill>
                  <a:srgbClr val="C00000"/>
                </a:solidFill>
              </a:rPr>
              <a:t>verbs</a:t>
            </a:r>
            <a:r>
              <a:rPr lang="es-ES" sz="3100" dirty="0" smtClean="0">
                <a:solidFill>
                  <a:srgbClr val="C00000"/>
                </a:solidFill>
              </a:rPr>
              <a:t>?</a:t>
            </a:r>
            <a:endParaRPr lang="es-ES" dirty="0">
              <a:solidFill>
                <a:srgbClr val="C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23528" y="2060848"/>
          <a:ext cx="3960440" cy="3888432"/>
        </p:xfrm>
        <a:graphic>
          <a:graphicData uri="http://schemas.openxmlformats.org/drawingml/2006/table">
            <a:tbl>
              <a:tblPr/>
              <a:tblGrid>
                <a:gridCol w="3960440"/>
              </a:tblGrid>
              <a:tr h="38884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>
                          <a:latin typeface="Calibri"/>
                          <a:ea typeface="Calibri"/>
                          <a:cs typeface="Times New Roman"/>
                        </a:rPr>
                        <a:t>HABL</a:t>
                      </a:r>
                      <a:r>
                        <a:rPr lang="es-ES" sz="24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AR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20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 smtClean="0">
                          <a:latin typeface="Calibri"/>
                          <a:ea typeface="Calibri"/>
                          <a:cs typeface="Times New Roman"/>
                        </a:rPr>
                        <a:t>Yo </a:t>
                      </a:r>
                      <a:r>
                        <a:rPr lang="es-ES" sz="2400" b="1" dirty="0">
                          <a:latin typeface="Calibri"/>
                          <a:ea typeface="Calibri"/>
                          <a:cs typeface="Times New Roman"/>
                        </a:rPr>
                        <a:t>HABL</a:t>
                      </a:r>
                      <a:r>
                        <a:rPr lang="es-ES" sz="24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>
                          <a:latin typeface="Calibri"/>
                          <a:ea typeface="Calibri"/>
                          <a:cs typeface="Times New Roman"/>
                        </a:rPr>
                        <a:t>Tú HABL</a:t>
                      </a:r>
                      <a:r>
                        <a:rPr lang="es-ES" sz="24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AS</a:t>
                      </a: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>
                          <a:latin typeface="Calibri"/>
                          <a:ea typeface="Calibri"/>
                          <a:cs typeface="Times New Roman"/>
                        </a:rPr>
                        <a:t>Él / Ella / Usted  HABL</a:t>
                      </a:r>
                      <a:r>
                        <a:rPr lang="es-ES" sz="24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>
                          <a:latin typeface="Calibri"/>
                          <a:ea typeface="Calibri"/>
                          <a:cs typeface="Times New Roman"/>
                        </a:rPr>
                        <a:t>Nosotros / Nosotras HABL</a:t>
                      </a:r>
                      <a:r>
                        <a:rPr lang="es-ES" sz="24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AMOS</a:t>
                      </a: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>
                          <a:latin typeface="Calibri"/>
                          <a:ea typeface="Calibri"/>
                          <a:cs typeface="Times New Roman"/>
                        </a:rPr>
                        <a:t>Vosotros / Vosotras HABL</a:t>
                      </a:r>
                      <a:r>
                        <a:rPr lang="es-ES" sz="24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ÁIS</a:t>
                      </a: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>
                          <a:latin typeface="Calibri"/>
                          <a:ea typeface="Calibri"/>
                          <a:cs typeface="Times New Roman"/>
                        </a:rPr>
                        <a:t>Ellos / Ellas HABL</a:t>
                      </a:r>
                      <a:r>
                        <a:rPr lang="es-ES" sz="24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AN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0" y="2060848"/>
          <a:ext cx="3816424" cy="3888432"/>
        </p:xfrm>
        <a:graphic>
          <a:graphicData uri="http://schemas.openxmlformats.org/drawingml/2006/table">
            <a:tbl>
              <a:tblPr/>
              <a:tblGrid>
                <a:gridCol w="3816424"/>
              </a:tblGrid>
              <a:tr h="38884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>
                          <a:latin typeface="Calibri"/>
                          <a:ea typeface="Calibri"/>
                          <a:cs typeface="Times New Roman"/>
                        </a:rPr>
                        <a:t>COM</a:t>
                      </a:r>
                      <a:r>
                        <a:rPr lang="es-ES" sz="24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ER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24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 smtClean="0">
                          <a:latin typeface="Calibri"/>
                          <a:ea typeface="Calibri"/>
                          <a:cs typeface="Times New Roman"/>
                        </a:rPr>
                        <a:t>Yo </a:t>
                      </a:r>
                      <a:r>
                        <a:rPr lang="es-ES" sz="2400" b="1" dirty="0">
                          <a:latin typeface="Calibri"/>
                          <a:ea typeface="Calibri"/>
                          <a:cs typeface="Times New Roman"/>
                        </a:rPr>
                        <a:t>COM</a:t>
                      </a:r>
                      <a:r>
                        <a:rPr lang="es-ES" sz="24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>
                          <a:latin typeface="Calibri"/>
                          <a:ea typeface="Calibri"/>
                          <a:cs typeface="Times New Roman"/>
                        </a:rPr>
                        <a:t>Tú COM</a:t>
                      </a:r>
                      <a:r>
                        <a:rPr lang="es-ES" sz="24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ES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>
                          <a:latin typeface="Calibri"/>
                          <a:ea typeface="Calibri"/>
                          <a:cs typeface="Times New Roman"/>
                        </a:rPr>
                        <a:t>Él / Ella / Usted COM</a:t>
                      </a:r>
                      <a:r>
                        <a:rPr lang="es-ES" sz="24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>
                          <a:latin typeface="Calibri"/>
                          <a:ea typeface="Calibri"/>
                          <a:cs typeface="Times New Roman"/>
                        </a:rPr>
                        <a:t>Nosotros / Nosotras COM</a:t>
                      </a:r>
                      <a:r>
                        <a:rPr lang="es-ES" sz="24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EMOS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>
                          <a:latin typeface="Calibri"/>
                          <a:ea typeface="Calibri"/>
                          <a:cs typeface="Times New Roman"/>
                        </a:rPr>
                        <a:t>Vosotras / Vosotras COM</a:t>
                      </a:r>
                      <a:r>
                        <a:rPr lang="es-ES" sz="24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ÉIS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>
                          <a:latin typeface="Calibri"/>
                          <a:ea typeface="Calibri"/>
                          <a:cs typeface="Times New Roman"/>
                        </a:rPr>
                        <a:t>Ellos / Ellas COM</a:t>
                      </a:r>
                      <a:r>
                        <a:rPr lang="es-ES" sz="24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EN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708920"/>
            <a:ext cx="8229600" cy="1756792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 err="1" smtClean="0">
                <a:solidFill>
                  <a:srgbClr val="C00000"/>
                </a:solidFill>
              </a:rPr>
              <a:t>Ahora</a:t>
            </a:r>
            <a:r>
              <a:rPr lang="en-GB" sz="3600" b="1" dirty="0" smtClean="0">
                <a:solidFill>
                  <a:srgbClr val="C00000"/>
                </a:solidFill>
              </a:rPr>
              <a:t> </a:t>
            </a:r>
            <a:r>
              <a:rPr lang="en-GB" sz="3600" b="1" dirty="0" err="1" smtClean="0">
                <a:solidFill>
                  <a:srgbClr val="C00000"/>
                </a:solidFill>
              </a:rPr>
              <a:t>trabajemos</a:t>
            </a:r>
            <a:r>
              <a:rPr lang="en-GB" sz="3600" b="1" dirty="0" smtClean="0">
                <a:solidFill>
                  <a:srgbClr val="C00000"/>
                </a:solidFill>
              </a:rPr>
              <a:t> </a:t>
            </a:r>
            <a:r>
              <a:rPr lang="en-GB" sz="3600" b="1" dirty="0" err="1" smtClean="0">
                <a:solidFill>
                  <a:srgbClr val="C00000"/>
                </a:solidFill>
              </a:rPr>
              <a:t>completando</a:t>
            </a:r>
            <a:r>
              <a:rPr lang="en-GB" sz="3600" b="1" dirty="0" smtClean="0">
                <a:solidFill>
                  <a:srgbClr val="C00000"/>
                </a:solidFill>
              </a:rPr>
              <a:t> la </a:t>
            </a:r>
            <a:r>
              <a:rPr lang="en-GB" sz="3600" b="1" dirty="0" err="1" smtClean="0">
                <a:solidFill>
                  <a:srgbClr val="C00000"/>
                </a:solidFill>
              </a:rPr>
              <a:t>ficha</a:t>
            </a:r>
            <a:r>
              <a:rPr lang="en-GB" sz="3600" b="1" dirty="0">
                <a:solidFill>
                  <a:srgbClr val="C00000"/>
                </a:solidFill>
              </a:rPr>
              <a:t> </a:t>
            </a:r>
            <a:r>
              <a:rPr lang="en-GB" sz="3600" b="1" dirty="0" smtClean="0">
                <a:solidFill>
                  <a:srgbClr val="C00000"/>
                </a:solidFill>
              </a:rPr>
              <a:t>LOS VERBOS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060848"/>
            <a:ext cx="8229600" cy="2592288"/>
          </a:xfrm>
        </p:spPr>
        <p:txBody>
          <a:bodyPr/>
          <a:lstStyle/>
          <a:p>
            <a:r>
              <a:rPr lang="en-GB" b="1" dirty="0" err="1" smtClean="0">
                <a:solidFill>
                  <a:srgbClr val="C00000"/>
                </a:solidFill>
              </a:rPr>
              <a:t>Ahora</a:t>
            </a:r>
            <a:r>
              <a:rPr lang="en-GB" b="1" dirty="0" smtClean="0">
                <a:solidFill>
                  <a:srgbClr val="C00000"/>
                </a:solidFill>
              </a:rPr>
              <a:t>, </a:t>
            </a:r>
            <a:r>
              <a:rPr lang="en-GB" b="1" dirty="0" err="1" smtClean="0">
                <a:solidFill>
                  <a:srgbClr val="C00000"/>
                </a:solidFill>
              </a:rPr>
              <a:t>aprendamos</a:t>
            </a:r>
            <a:r>
              <a:rPr lang="en-GB" b="1" dirty="0" smtClean="0">
                <a:solidFill>
                  <a:srgbClr val="C00000"/>
                </a:solidFill>
              </a:rPr>
              <a:t> a </a:t>
            </a:r>
            <a:r>
              <a:rPr lang="en-GB" b="1" dirty="0" err="1" smtClean="0">
                <a:solidFill>
                  <a:srgbClr val="C00000"/>
                </a:solidFill>
              </a:rPr>
              <a:t>utilizar</a:t>
            </a:r>
            <a:r>
              <a:rPr lang="en-GB" b="1" dirty="0" smtClean="0">
                <a:solidFill>
                  <a:srgbClr val="C00000"/>
                </a:solidFill>
              </a:rPr>
              <a:t> </a:t>
            </a:r>
            <a:r>
              <a:rPr lang="en-GB" b="1" dirty="0" err="1" smtClean="0">
                <a:solidFill>
                  <a:srgbClr val="C00000"/>
                </a:solidFill>
              </a:rPr>
              <a:t>todo</a:t>
            </a:r>
            <a:r>
              <a:rPr lang="en-GB" b="1" dirty="0" smtClean="0">
                <a:solidFill>
                  <a:srgbClr val="C00000"/>
                </a:solidFill>
              </a:rPr>
              <a:t> </a:t>
            </a:r>
            <a:r>
              <a:rPr lang="en-GB" b="1" dirty="0" err="1" smtClean="0">
                <a:solidFill>
                  <a:srgbClr val="C00000"/>
                </a:solidFill>
              </a:rPr>
              <a:t>junto</a:t>
            </a:r>
            <a:r>
              <a:rPr lang="en-GB" b="1" dirty="0" smtClean="0">
                <a:solidFill>
                  <a:srgbClr val="C00000"/>
                </a:solidFill>
              </a:rPr>
              <a:t> </a:t>
            </a:r>
            <a:r>
              <a:rPr lang="en-GB" b="1" dirty="0" err="1" smtClean="0">
                <a:solidFill>
                  <a:srgbClr val="C00000"/>
                </a:solidFill>
              </a:rPr>
              <a:t>haciendo</a:t>
            </a:r>
            <a:r>
              <a:rPr lang="en-GB" b="1" dirty="0" smtClean="0">
                <a:solidFill>
                  <a:srgbClr val="C00000"/>
                </a:solidFill>
              </a:rPr>
              <a:t> </a:t>
            </a:r>
            <a:r>
              <a:rPr lang="en-GB" b="1" dirty="0" err="1" smtClean="0">
                <a:solidFill>
                  <a:srgbClr val="C00000"/>
                </a:solidFill>
              </a:rPr>
              <a:t>oraciones</a:t>
            </a:r>
            <a:r>
              <a:rPr lang="en-GB" b="1" dirty="0" smtClean="0">
                <a:solidFill>
                  <a:srgbClr val="C00000"/>
                </a:solidFill>
              </a:rPr>
              <a:t>...</a:t>
            </a:r>
            <a:br>
              <a:rPr lang="en-GB" b="1" dirty="0" smtClean="0">
                <a:solidFill>
                  <a:srgbClr val="C00000"/>
                </a:solidFill>
              </a:rPr>
            </a:b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6600" dirty="0" smtClean="0"/>
              <a:t>¿Casa o </a:t>
            </a:r>
            <a:r>
              <a:rPr lang="en-GB" sz="6600" dirty="0" err="1" smtClean="0"/>
              <a:t>piso</a:t>
            </a:r>
            <a:r>
              <a:rPr lang="en-GB" sz="6600" dirty="0" smtClean="0"/>
              <a:t>?</a:t>
            </a:r>
            <a:endParaRPr lang="en-GB" dirty="0"/>
          </a:p>
        </p:txBody>
      </p:sp>
      <p:pic>
        <p:nvPicPr>
          <p:cNvPr id="4" name="Picture 2" descr="Image result for casa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700808"/>
            <a:ext cx="3458670" cy="2448272"/>
          </a:xfrm>
          <a:prstGeom prst="rect">
            <a:avLst/>
          </a:prstGeom>
          <a:noFill/>
        </p:spPr>
      </p:pic>
      <p:pic>
        <p:nvPicPr>
          <p:cNvPr id="14338" name="Picture 2" descr="Image result for edificio de departament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852936"/>
            <a:ext cx="4032448" cy="3456384"/>
          </a:xfrm>
          <a:prstGeom prst="rect">
            <a:avLst/>
          </a:prstGeom>
          <a:noFill/>
        </p:spPr>
      </p:pic>
      <p:sp>
        <p:nvSpPr>
          <p:cNvPr id="6" name="Oval 5"/>
          <p:cNvSpPr/>
          <p:nvPr/>
        </p:nvSpPr>
        <p:spPr>
          <a:xfrm>
            <a:off x="5148064" y="3284984"/>
            <a:ext cx="3312368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47664" y="4221088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CASA</a:t>
            </a:r>
            <a:endParaRPr lang="en-GB" sz="2400" b="1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6804248" y="2132856"/>
            <a:ext cx="792088" cy="158417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580112" y="1700808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rgbClr val="FF0000"/>
                </a:solidFill>
              </a:rPr>
              <a:t>PISO o DEPARTAMENTO</a:t>
            </a:r>
            <a:endParaRPr lang="en-GB" sz="2000" b="1" dirty="0">
              <a:solidFill>
                <a:srgbClr val="FF000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build="allAtOnce"/>
      <p:bldP spid="11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C00000"/>
                </a:solidFill>
              </a:rPr>
              <a:t>¿</a:t>
            </a:r>
            <a:r>
              <a:rPr lang="en-GB" b="1" dirty="0" err="1" smtClean="0">
                <a:solidFill>
                  <a:srgbClr val="C00000"/>
                </a:solidFill>
              </a:rPr>
              <a:t>Qué</a:t>
            </a:r>
            <a:r>
              <a:rPr lang="es-ES" b="1" dirty="0" smtClean="0">
                <a:solidFill>
                  <a:srgbClr val="C00000"/>
                </a:solidFill>
              </a:rPr>
              <a:t> hay en tu casa?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en-GB" sz="4800" b="1" dirty="0" smtClean="0"/>
              <a:t>En mi casa hay...</a:t>
            </a:r>
            <a:endParaRPr lang="en-GB" sz="4800" b="1" dirty="0"/>
          </a:p>
        </p:txBody>
      </p:sp>
      <p:sp>
        <p:nvSpPr>
          <p:cNvPr id="15363" name="AutoShape 3" descr="Image result for cuarto de ban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365" name="AutoShape 5" descr="Image result for cuarto de ban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367" name="AutoShape 7" descr="Image result for cuarto de ban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5371" name="Picture 11" descr="Image result for cuarto de ban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501008"/>
            <a:ext cx="4134297" cy="2895204"/>
          </a:xfrm>
          <a:prstGeom prst="rect">
            <a:avLst/>
          </a:prstGeom>
          <a:noFill/>
        </p:spPr>
      </p:pic>
      <p:sp>
        <p:nvSpPr>
          <p:cNvPr id="15373" name="AutoShape 13" descr="Image result for coc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375" name="AutoShape 15" descr="Image result for coc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377" name="AutoShape 17" descr="Image result for coc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379" name="AutoShape 19" descr="Image result for coc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381" name="AutoShape 21" descr="Image result for coc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383" name="AutoShape 23" descr="Image result for coc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5385" name="Picture 25" descr="Image result for cocin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25" y="1988840"/>
            <a:ext cx="3910652" cy="2808312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323528" y="3140968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C00000"/>
                </a:solidFill>
              </a:rPr>
              <a:t>...un </a:t>
            </a:r>
            <a:r>
              <a:rPr lang="es-ES" sz="2400" dirty="0" smtClean="0"/>
              <a:t>cuart</a:t>
            </a:r>
            <a:r>
              <a:rPr lang="es-ES" sz="2400" dirty="0" smtClean="0">
                <a:solidFill>
                  <a:srgbClr val="C00000"/>
                </a:solidFill>
              </a:rPr>
              <a:t>o </a:t>
            </a:r>
            <a:r>
              <a:rPr lang="es-ES" sz="2400" dirty="0" smtClean="0"/>
              <a:t>de baño</a:t>
            </a:r>
            <a:endParaRPr lang="es-E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7092280" y="4725144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dirty="0" smtClean="0"/>
              <a:t>...</a:t>
            </a:r>
            <a:r>
              <a:rPr lang="en-GB" sz="2400" dirty="0" err="1" smtClean="0"/>
              <a:t>un</a:t>
            </a:r>
            <a:r>
              <a:rPr lang="en-GB" sz="2400" dirty="0" err="1" smtClean="0">
                <a:solidFill>
                  <a:srgbClr val="C00000"/>
                </a:solidFill>
              </a:rPr>
              <a:t>a</a:t>
            </a:r>
            <a:r>
              <a:rPr lang="en-GB" sz="2400" dirty="0" smtClean="0">
                <a:solidFill>
                  <a:srgbClr val="C00000"/>
                </a:solidFill>
              </a:rPr>
              <a:t> </a:t>
            </a:r>
            <a:r>
              <a:rPr lang="en-GB" sz="2400" dirty="0" err="1" smtClean="0"/>
              <a:t>cocin</a:t>
            </a:r>
            <a:r>
              <a:rPr lang="en-GB" sz="2400" dirty="0" err="1" smtClean="0">
                <a:solidFill>
                  <a:srgbClr val="C00000"/>
                </a:solidFill>
              </a:rPr>
              <a:t>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allAtOnce"/>
      <p:bldP spid="18" grpId="0" build="allAtOnce"/>
      <p:bldP spid="2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Image result for cas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692696"/>
            <a:ext cx="6408712" cy="4800350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/>
          <p:nvPr/>
        </p:nvCxnSpPr>
        <p:spPr>
          <a:xfrm flipV="1">
            <a:off x="5868144" y="1052736"/>
            <a:ext cx="1656184" cy="165618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716016" y="3933056"/>
            <a:ext cx="2448272" cy="187220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899592" y="4509120"/>
            <a:ext cx="2016224" cy="100811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C00000"/>
                </a:solidFill>
              </a:rPr>
              <a:t>FUERA</a:t>
            </a:r>
            <a:endParaRPr lang="en-GB" sz="20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415808" y="764704"/>
            <a:ext cx="147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C00000"/>
                </a:solidFill>
              </a:rPr>
              <a:t>ARRIBA</a:t>
            </a:r>
            <a:endParaRPr lang="en-GB" sz="2400" b="1" dirty="0">
              <a:solidFill>
                <a:srgbClr val="C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92280" y="5589240"/>
            <a:ext cx="11847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 smtClean="0">
                <a:solidFill>
                  <a:srgbClr val="C00000"/>
                </a:solidFill>
              </a:rPr>
              <a:t>ABAJO</a:t>
            </a:r>
            <a:endParaRPr lang="en-GB" sz="2800" b="1" dirty="0">
              <a:solidFill>
                <a:srgbClr val="C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2476872"/>
          </a:xfrm>
        </p:spPr>
        <p:txBody>
          <a:bodyPr/>
          <a:lstStyle/>
          <a:p>
            <a:pPr algn="ctr"/>
            <a:r>
              <a:rPr lang="es-ES" b="1" dirty="0" smtClean="0">
                <a:solidFill>
                  <a:srgbClr val="C00000"/>
                </a:solidFill>
              </a:rPr>
              <a:t>¿</a:t>
            </a:r>
            <a:r>
              <a:rPr lang="es-ES" b="1" dirty="0" smtClean="0">
                <a:solidFill>
                  <a:srgbClr val="C00000"/>
                </a:solidFill>
              </a:rPr>
              <a:t>QUÉ </a:t>
            </a:r>
            <a:r>
              <a:rPr lang="es-ES" b="1" dirty="0" smtClean="0">
                <a:solidFill>
                  <a:srgbClr val="C00000"/>
                </a:solidFill>
              </a:rPr>
              <a:t>HAY EN TU CASA?</a:t>
            </a:r>
          </a:p>
          <a:p>
            <a:pPr lvl="1" algn="ctr"/>
            <a:r>
              <a:rPr lang="es-ES" b="1" dirty="0" smtClean="0">
                <a:solidFill>
                  <a:srgbClr val="C00000"/>
                </a:solidFill>
              </a:rPr>
              <a:t>En mi casa hay un comedor	OR</a:t>
            </a:r>
          </a:p>
          <a:p>
            <a:pPr lvl="1" algn="ctr"/>
            <a:r>
              <a:rPr lang="es-ES" b="1" dirty="0" smtClean="0">
                <a:solidFill>
                  <a:srgbClr val="C00000"/>
                </a:solidFill>
              </a:rPr>
              <a:t>Abajo hay un comedor, arriba hay un cuarto de baño y fuera hay un garaje.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20080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8424936" cy="5328592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84976" cy="6525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267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¿</a:t>
            </a:r>
            <a:r>
              <a:rPr lang="es-ES" b="1" dirty="0" smtClean="0"/>
              <a:t>QUÉ </a:t>
            </a:r>
            <a:r>
              <a:rPr lang="es-ES" b="1" dirty="0"/>
              <a:t>HAY EN TU CASA?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792088"/>
          </a:xfrm>
        </p:spPr>
        <p:txBody>
          <a:bodyPr/>
          <a:lstStyle/>
          <a:p>
            <a:pPr>
              <a:buNone/>
            </a:pPr>
            <a:r>
              <a:rPr lang="es-ES" dirty="0"/>
              <a:t>a</a:t>
            </a:r>
            <a:r>
              <a:rPr lang="es-ES" dirty="0" smtClean="0"/>
              <a:t>. Arriba en mi casa hay un cuarto de baño </a:t>
            </a:r>
            <a:endParaRPr lang="es-ES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620089"/>
            <a:ext cx="72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b</a:t>
            </a:r>
            <a:r>
              <a:rPr lang="en-GB" sz="3200" dirty="0" smtClean="0"/>
              <a:t>. Abajo hay un </a:t>
            </a:r>
            <a:r>
              <a:rPr lang="en-GB" sz="3200" dirty="0" err="1" smtClean="0"/>
              <a:t>garaje</a:t>
            </a:r>
            <a:r>
              <a:rPr lang="en-GB" sz="3200" dirty="0" smtClean="0"/>
              <a:t>.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276872"/>
            <a:ext cx="72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c</a:t>
            </a:r>
            <a:r>
              <a:rPr lang="es-ES" sz="3200" dirty="0" smtClean="0"/>
              <a:t>. Fuera hay un jardín.</a:t>
            </a:r>
            <a:endParaRPr lang="es-E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2924944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d</a:t>
            </a:r>
            <a:r>
              <a:rPr lang="en-GB" sz="3200" dirty="0" smtClean="0"/>
              <a:t>. Hay </a:t>
            </a:r>
            <a:r>
              <a:rPr lang="en-GB" sz="3200" dirty="0" err="1" smtClean="0"/>
              <a:t>una</a:t>
            </a:r>
            <a:r>
              <a:rPr lang="en-GB" sz="3200" dirty="0" smtClean="0"/>
              <a:t> </a:t>
            </a:r>
            <a:r>
              <a:rPr lang="en-GB" sz="3200" dirty="0" err="1" smtClean="0"/>
              <a:t>cocina</a:t>
            </a:r>
            <a:r>
              <a:rPr lang="en-GB" sz="3200" dirty="0" smtClean="0"/>
              <a:t>.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3645024"/>
            <a:ext cx="5904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e. Hay un </a:t>
            </a:r>
            <a:r>
              <a:rPr lang="en-GB" sz="3200" dirty="0" err="1" smtClean="0"/>
              <a:t>comedor</a:t>
            </a:r>
            <a:r>
              <a:rPr lang="en-GB" sz="3200" dirty="0" smtClean="0"/>
              <a:t>.</a:t>
            </a:r>
            <a:endParaRPr lang="en-GB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4365104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f. Arriba está el dormitorio de mi hermano.</a:t>
            </a:r>
            <a:endParaRPr lang="es-ES" sz="3200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492896"/>
            <a:ext cx="8229600" cy="132474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4000" b="1" dirty="0" smtClean="0">
                <a:solidFill>
                  <a:srgbClr val="C00000"/>
                </a:solidFill>
              </a:rPr>
              <a:t>VEAMOS ALGUNAS ACCIONES O VERBOS</a:t>
            </a:r>
            <a:endParaRPr lang="en-GB" sz="4000" b="1" dirty="0">
              <a:solidFill>
                <a:srgbClr val="C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 descr="Image result for com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36" name="AutoShape 4" descr="Image result for com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38" name="AutoShape 6" descr="Image result for com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8440" name="Picture 8" descr="Image result for com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268760"/>
            <a:ext cx="2619375" cy="1743076"/>
          </a:xfrm>
          <a:prstGeom prst="rect">
            <a:avLst/>
          </a:prstGeom>
          <a:noFill/>
        </p:spPr>
      </p:pic>
      <p:pic>
        <p:nvPicPr>
          <p:cNvPr id="18442" name="Picture 10" descr="Image result for habl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548680"/>
            <a:ext cx="2466975" cy="1857376"/>
          </a:xfrm>
          <a:prstGeom prst="rect">
            <a:avLst/>
          </a:prstGeom>
          <a:noFill/>
        </p:spPr>
      </p:pic>
      <p:sp>
        <p:nvSpPr>
          <p:cNvPr id="18444" name="AutoShape 12" descr="Image result for v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46" name="AutoShape 14" descr="Image result for v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48" name="AutoShape 16" descr="Image result for v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50" name="AutoShape 18" descr="Image result for ver te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52" name="AutoShape 20" descr="Image result for ver te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8454" name="Picture 22" descr="Image result for ver tel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365104"/>
            <a:ext cx="2664296" cy="1590675"/>
          </a:xfrm>
          <a:prstGeom prst="rect">
            <a:avLst/>
          </a:prstGeom>
          <a:noFill/>
        </p:spPr>
      </p:pic>
      <p:sp>
        <p:nvSpPr>
          <p:cNvPr id="18456" name="AutoShape 24" descr="Image result for escuch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58" name="AutoShape 26" descr="Image result for escuch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60" name="AutoShape 28" descr="Image result for escuch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62" name="AutoShape 30" descr="Image result for escuch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64" name="AutoShape 32" descr="Image result for escuch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8466" name="Picture 34" descr="Image result for escucha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3501008"/>
            <a:ext cx="2619375" cy="1743076"/>
          </a:xfrm>
          <a:prstGeom prst="rect">
            <a:avLst/>
          </a:prstGeom>
          <a:noFill/>
        </p:spPr>
      </p:pic>
      <p:pic>
        <p:nvPicPr>
          <p:cNvPr id="18468" name="Picture 36" descr="Image result for lee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56176" y="1268760"/>
            <a:ext cx="2333625" cy="1952625"/>
          </a:xfrm>
          <a:prstGeom prst="rect">
            <a:avLst/>
          </a:prstGeom>
          <a:noFill/>
        </p:spPr>
      </p:pic>
      <p:pic>
        <p:nvPicPr>
          <p:cNvPr id="18470" name="Picture 38" descr="Image result for estudia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56176" y="4149080"/>
            <a:ext cx="2619375" cy="1743076"/>
          </a:xfrm>
          <a:prstGeom prst="rect">
            <a:avLst/>
          </a:prstGeom>
          <a:noFill/>
        </p:spPr>
      </p:pic>
      <p:sp>
        <p:nvSpPr>
          <p:cNvPr id="24" name="TextBox 23"/>
          <p:cNvSpPr txBox="1"/>
          <p:nvPr/>
        </p:nvSpPr>
        <p:spPr>
          <a:xfrm>
            <a:off x="899592" y="2987660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COM</a:t>
            </a:r>
            <a:r>
              <a:rPr lang="en-GB" sz="2400" b="1" dirty="0" smtClean="0">
                <a:solidFill>
                  <a:srgbClr val="C00000"/>
                </a:solidFill>
              </a:rPr>
              <a:t>ER</a:t>
            </a:r>
            <a:endParaRPr lang="en-GB" sz="2400" b="1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51920" y="2420888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HABL</a:t>
            </a:r>
            <a:r>
              <a:rPr lang="en-GB" sz="2400" b="1" dirty="0" smtClean="0">
                <a:solidFill>
                  <a:srgbClr val="C00000"/>
                </a:solidFill>
              </a:rPr>
              <a:t>AR</a:t>
            </a:r>
            <a:endParaRPr lang="en-GB" sz="2400" b="1" dirty="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20272" y="3212976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LE</a:t>
            </a:r>
            <a:r>
              <a:rPr lang="en-GB" sz="2400" b="1" dirty="0" smtClean="0">
                <a:solidFill>
                  <a:srgbClr val="C00000"/>
                </a:solidFill>
              </a:rPr>
              <a:t>ER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259632" y="5949280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V</a:t>
            </a:r>
            <a:r>
              <a:rPr lang="en-GB" sz="2400" b="1" dirty="0" smtClean="0">
                <a:solidFill>
                  <a:srgbClr val="C00000"/>
                </a:solidFill>
              </a:rPr>
              <a:t>ER</a:t>
            </a:r>
            <a:endParaRPr lang="en-GB" sz="2400" b="1" dirty="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51920" y="5229200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ESCUCH</a:t>
            </a:r>
            <a:r>
              <a:rPr lang="en-GB" sz="2400" b="1" dirty="0" smtClean="0">
                <a:solidFill>
                  <a:srgbClr val="C00000"/>
                </a:solidFill>
              </a:rPr>
              <a:t>AR</a:t>
            </a:r>
            <a:endParaRPr lang="en-GB" sz="2400" b="1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660232" y="5877272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ESTUDI</a:t>
            </a:r>
            <a:r>
              <a:rPr lang="en-GB" sz="2400" b="1" dirty="0" smtClean="0">
                <a:solidFill>
                  <a:srgbClr val="C00000"/>
                </a:solidFill>
              </a:rPr>
              <a:t>AR</a:t>
            </a:r>
            <a:endParaRPr lang="en-GB" sz="2400" b="1" dirty="0">
              <a:solidFill>
                <a:srgbClr val="C00000"/>
              </a:solidFill>
            </a:endParaRPr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 R. Hatton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</TotalTime>
  <Words>284</Words>
  <Application>Microsoft Office PowerPoint</Application>
  <PresentationFormat>On-screen Show (4:3)</PresentationFormat>
  <Paragraphs>65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Verdana</vt:lpstr>
      <vt:lpstr>Office Theme</vt:lpstr>
      <vt:lpstr>   En casa</vt:lpstr>
      <vt:lpstr>¿Casa o piso?</vt:lpstr>
      <vt:lpstr>¿Qué hay en tu casa?</vt:lpstr>
      <vt:lpstr>PowerPoint Presentation</vt:lpstr>
      <vt:lpstr>PowerPoint Presentation</vt:lpstr>
      <vt:lpstr>PowerPoint Presentation</vt:lpstr>
      <vt:lpstr>¿QUÉ HAY EN TU CASA? </vt:lpstr>
      <vt:lpstr>PowerPoint Presentation</vt:lpstr>
      <vt:lpstr>PowerPoint Presentation</vt:lpstr>
      <vt:lpstr>¿Cómo conjugamos estos verbos? How can we use this verbs?</vt:lpstr>
      <vt:lpstr>PowerPoint Presentation</vt:lpstr>
      <vt:lpstr>Ahora, aprendamos a utilizar todo junto haciendo oraciones... 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 casa</dc:title>
  <dc:creator>Admin</dc:creator>
  <cp:lastModifiedBy>Jesus</cp:lastModifiedBy>
  <cp:revision>44</cp:revision>
  <dcterms:created xsi:type="dcterms:W3CDTF">2016-03-20T21:25:53Z</dcterms:created>
  <dcterms:modified xsi:type="dcterms:W3CDTF">2016-04-04T18:49:31Z</dcterms:modified>
</cp:coreProperties>
</file>