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59" r:id="rId5"/>
    <p:sldId id="265" r:id="rId6"/>
    <p:sldId id="266" r:id="rId7"/>
    <p:sldId id="267" r:id="rId8"/>
    <p:sldId id="268" r:id="rId9"/>
    <p:sldId id="277" r:id="rId10"/>
    <p:sldId id="278" r:id="rId11"/>
    <p:sldId id="279" r:id="rId12"/>
    <p:sldId id="280" r:id="rId13"/>
    <p:sldId id="275" r:id="rId14"/>
    <p:sldId id="276" r:id="rId15"/>
    <p:sldId id="262" r:id="rId16"/>
    <p:sldId id="263" r:id="rId1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1138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548071-FC7E-D41B-5EB5-581079C6A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7A73BFE-1507-301D-A432-BA87212B1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A79F4B-77EB-B978-5986-766297F52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E3D4D-CC0A-4B23-B59A-82D70BDDF46E}" type="datetimeFigureOut">
              <a:rPr lang="es-ES" smtClean="0"/>
              <a:t>13/03/2025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F23A3E-E3F2-1205-4264-AA64EF597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C1CF31-2C64-A2A3-92D8-B570F553F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762E-A478-4C8C-A3B8-F2C725B3C2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612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F5EB22-C951-265A-08BE-2DAA61AC6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E7C8C2C-9F4E-E430-496A-E23634956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C324CE-71D2-4D43-5990-E9565FE49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E3D4D-CC0A-4B23-B59A-82D70BDDF46E}" type="datetimeFigureOut">
              <a:rPr lang="es-ES" smtClean="0"/>
              <a:t>13/03/2025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698056-C31A-F2CA-4B0B-5660D5D56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070977-9626-EE5E-4364-7614B606D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762E-A478-4C8C-A3B8-F2C725B3C2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9366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FDD7836-F704-67D8-EE75-CDABEC6407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7FF3602-D67F-63E1-9E48-42BE9BF066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2CC4A4-9562-EF5E-7967-F9D0C5E7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E3D4D-CC0A-4B23-B59A-82D70BDDF46E}" type="datetimeFigureOut">
              <a:rPr lang="es-ES" smtClean="0"/>
              <a:t>13/03/2025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92456F-8074-06E7-15DB-C644FE669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3831AA-A12C-DC95-B417-2E7A53A1D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762E-A478-4C8C-A3B8-F2C725B3C2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8496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07A40-1EFC-2A7A-E303-D81808B46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6C0374-9EDE-49EB-32F7-62470F582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A248E9-FA96-EDEF-9289-133FB645D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E3D4D-CC0A-4B23-B59A-82D70BDDF46E}" type="datetimeFigureOut">
              <a:rPr lang="es-ES" smtClean="0"/>
              <a:t>13/03/2025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1B546D-88A4-28E2-BD60-03D75A887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E06A2A-F79C-3FF3-44C4-6D56B2317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762E-A478-4C8C-A3B8-F2C725B3C2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4662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239607-D623-0E03-B3DE-625F0EC19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037559B-10C1-8FE8-18B4-881677936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8868CD-CE83-6AED-C056-8D028C190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E3D4D-CC0A-4B23-B59A-82D70BDDF46E}" type="datetimeFigureOut">
              <a:rPr lang="es-ES" smtClean="0"/>
              <a:t>13/03/2025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E9E4DB-D487-4774-C60F-6D4242E01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0811F7-94D7-B9F6-D80E-740722F1D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762E-A478-4C8C-A3B8-F2C725B3C2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4135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77AEDE-E74F-5D6B-49A5-3B2C5B9DE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08A6C0-3969-79FD-FC22-5C00219C3B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0EB636D-C2E2-F2F7-A76C-3C9BF748F4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F2AD959-28FB-F6BF-7A3A-3591AB994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E3D4D-CC0A-4B23-B59A-82D70BDDF46E}" type="datetimeFigureOut">
              <a:rPr lang="es-ES" smtClean="0"/>
              <a:t>13/03/2025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7A82C8C-3E2C-F8AF-DBAD-F8A7BE96C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7FBBCB2-251C-3273-88E8-BAFB558AB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762E-A478-4C8C-A3B8-F2C725B3C2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9730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6D7762-8899-00EE-7AC9-DC5007A5C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C105C5-EDA3-40CC-0215-545A74DD3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31C3A6A-941A-062E-2D2B-D146B93B9B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971E218-A1E0-51FE-B9BB-70592420B2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CA9C92C-076D-5191-71C0-A299F01D2C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82C6F79-E4C9-41BC-9049-F30A8962A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E3D4D-CC0A-4B23-B59A-82D70BDDF46E}" type="datetimeFigureOut">
              <a:rPr lang="es-ES" smtClean="0"/>
              <a:t>13/03/2025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CBA1CD0-4A75-59B5-E8AA-BD143FF37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369D6BC-2313-D801-2744-8B257B99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762E-A478-4C8C-A3B8-F2C725B3C2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0212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CEA49F-0F17-82F2-6F22-BED2BCF7A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621AA3F-889A-6768-EA4D-1A62CE634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E3D4D-CC0A-4B23-B59A-82D70BDDF46E}" type="datetimeFigureOut">
              <a:rPr lang="es-ES" smtClean="0"/>
              <a:t>13/03/2025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D7DC7AE-A90C-A2F8-5B40-7F245E58A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48336-63B8-9FCD-9501-58FBD1571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762E-A478-4C8C-A3B8-F2C725B3C2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8430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DE460C7-50D1-262C-E732-FC5F3CDBC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E3D4D-CC0A-4B23-B59A-82D70BDDF46E}" type="datetimeFigureOut">
              <a:rPr lang="es-ES" smtClean="0"/>
              <a:t>13/03/2025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A235CEC-CC9C-EBBD-14D1-CEB21FC22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2A21987-B71E-E889-C126-074F214D5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762E-A478-4C8C-A3B8-F2C725B3C2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0252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669D25-4212-3A6D-D6FB-FCE8CEE8B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80A063-6B8E-C1C1-DAE1-F1CC6E9D9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3C98C0C-86B2-1F20-B5D5-ED6516D77D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027CB6-8D4D-F401-399A-84493167E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E3D4D-CC0A-4B23-B59A-82D70BDDF46E}" type="datetimeFigureOut">
              <a:rPr lang="es-ES" smtClean="0"/>
              <a:t>13/03/2025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8D96EB9-F921-6656-275A-218115CD5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75C4752-E0A6-158B-75A5-871E1CAD0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762E-A478-4C8C-A3B8-F2C725B3C2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1769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B0290D-9A21-FD8B-1C00-6871FBCD2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C5C3449-2B59-6233-D1A6-64740306AD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B161AE9-506F-D54F-E95C-D4A6302961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CEAF56-A848-7AFC-E96E-84162A3BC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E3D4D-CC0A-4B23-B59A-82D70BDDF46E}" type="datetimeFigureOut">
              <a:rPr lang="es-ES" smtClean="0"/>
              <a:t>13/03/2025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D80617B-56C8-97EE-5EFD-1E5E7868A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A8C4E5F-32F3-A814-5B3C-753AAEB1F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762E-A478-4C8C-A3B8-F2C725B3C2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0189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5D8994D-3E0A-A41F-22B1-C8B8FD890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5410AEA-92A2-CC40-5471-A62442D60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857D61-6C7F-4C58-DF51-F9544EC2BA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CE3D4D-CC0A-4B23-B59A-82D70BDDF46E}" type="datetimeFigureOut">
              <a:rPr lang="es-ES" smtClean="0"/>
              <a:t>13/03/2025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E777D2-4210-2E97-B73E-E8575540DD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92440D-87A6-865E-EDCA-EFA16720C9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AB762E-A478-4C8C-A3B8-F2C725B3C2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8592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episode/5DDmxNsbA2An919UdE36Yy?si=5N4WaFk2R3axtSzvuEE_SQ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s/vectors/escamas-justicia-rojo-equilibrio-303388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es/foto-gratis/encontrar-equilibrio-generos_6599310.htm#fromView=image_search_similar&amp;page=1&amp;position=4&amp;uuid=d4077046-527f-48db-83c8-e1421f8622f1&amp;query=balanza+inclinada+g%C3%A9nero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commons.wikimedia.org/w/index.php?curid=151000776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sa/3.0" TargetMode="Externa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erpomente.com/salud-mental/somos-todos-autistas_1580" TargetMode="External"/><Relationship Id="rId2" Type="http://schemas.openxmlformats.org/officeDocument/2006/relationships/hyperlink" Target="https://www.mamavaliente.es/2024/07/10/ahora-todo-el-mundo-tiene-la-moda-neurodivergente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ramiromitrepsi/p/CwTcRnzpAB-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bae.com/historias/2023/11/30/no-parezco-autista-toda-una-vida-siendo-la-rara-y-un-diagnostico-que-llego-en-la-adultez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lo.isciii.es/scielo.php?script=sci_arttext&amp;pid=S1989-38092018000100005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ixabay.com/es/vectors/cerebro-clave-mental-conciencia-7022314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8DFFDAF-9CE3-8869-4E53-E60DC65168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358" b="1349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21F6B27-9CB9-5C2B-32E4-96313DBF5202}"/>
              </a:ext>
            </a:extLst>
          </p:cNvPr>
          <p:cNvSpPr txBox="1"/>
          <p:nvPr/>
        </p:nvSpPr>
        <p:spPr>
          <a:xfrm>
            <a:off x="1172584" y="0"/>
            <a:ext cx="105398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hlinkClick r:id="rId3"/>
              </a:rPr>
              <a:t>https://open.spotify.com/episode/5DDmxNsbA2An919UdE36Yy?si=5N4WaFk2R3axtSzvuEE_SQ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56979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0128879-1AD0-8AE2-17C9-CE26ECB071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" r="3168" b="1"/>
          <a:stretch/>
        </p:blipFill>
        <p:spPr>
          <a:xfrm>
            <a:off x="19" y="-3722"/>
            <a:ext cx="7390243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879677" y="2347416"/>
            <a:ext cx="1630908" cy="7390262"/>
          </a:xfrm>
          <a:prstGeom prst="rect">
            <a:avLst/>
          </a:prstGeom>
          <a:gradFill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-1919061" y="1919060"/>
            <a:ext cx="6854280" cy="301615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61657" y="4425055"/>
            <a:ext cx="2928605" cy="243294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388AC5E-B21B-D487-C70A-894A78C32879}"/>
              </a:ext>
            </a:extLst>
          </p:cNvPr>
          <p:cNvSpPr txBox="1"/>
          <p:nvPr/>
        </p:nvSpPr>
        <p:spPr>
          <a:xfrm>
            <a:off x="6681813" y="365067"/>
            <a:ext cx="5529430" cy="44969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900" dirty="0"/>
              <a:t>Este </a:t>
            </a:r>
            <a:r>
              <a:rPr lang="en-US" sz="2900" dirty="0" err="1"/>
              <a:t>incremento</a:t>
            </a:r>
            <a:r>
              <a:rPr lang="en-US" sz="2900" dirty="0"/>
              <a:t> ha </a:t>
            </a:r>
            <a:r>
              <a:rPr lang="en-US" sz="2900" dirty="0" err="1"/>
              <a:t>revelado</a:t>
            </a:r>
            <a:r>
              <a:rPr lang="en-US" sz="2900" dirty="0"/>
              <a:t> </a:t>
            </a:r>
            <a:r>
              <a:rPr lang="en-US" sz="2900" dirty="0" err="1"/>
              <a:t>una</a:t>
            </a:r>
            <a:r>
              <a:rPr lang="en-US" sz="2900" dirty="0"/>
              <a:t> </a:t>
            </a:r>
            <a:r>
              <a:rPr lang="en-US" sz="2900" dirty="0" err="1"/>
              <a:t>diferencia</a:t>
            </a:r>
            <a:r>
              <a:rPr lang="en-US" sz="2900" dirty="0"/>
              <a:t> </a:t>
            </a:r>
            <a:r>
              <a:rPr lang="en-US" sz="2900" dirty="0" err="1"/>
              <a:t>en</a:t>
            </a:r>
            <a:r>
              <a:rPr lang="en-US" sz="2900" dirty="0"/>
              <a:t> la </a:t>
            </a:r>
            <a:r>
              <a:rPr lang="en-US" sz="2900" dirty="0" err="1"/>
              <a:t>prevalencia</a:t>
            </a:r>
            <a:r>
              <a:rPr lang="en-US" sz="2900" dirty="0"/>
              <a:t> </a:t>
            </a:r>
            <a:r>
              <a:rPr lang="en-US" sz="2900" dirty="0" err="1"/>
              <a:t>por</a:t>
            </a:r>
            <a:r>
              <a:rPr lang="en-US" sz="2900" dirty="0"/>
              <a:t> </a:t>
            </a:r>
            <a:r>
              <a:rPr lang="en-US" sz="2900" dirty="0" err="1"/>
              <a:t>género</a:t>
            </a:r>
            <a:r>
              <a:rPr lang="en-US" sz="2900" dirty="0"/>
              <a:t>, con un </a:t>
            </a:r>
            <a:r>
              <a:rPr lang="en-US" sz="2900" dirty="0" err="1"/>
              <a:t>número</a:t>
            </a:r>
            <a:r>
              <a:rPr lang="en-US" sz="2900" dirty="0"/>
              <a:t> </a:t>
            </a:r>
            <a:r>
              <a:rPr lang="en-US" sz="2900" dirty="0" err="1"/>
              <a:t>considerablemente</a:t>
            </a:r>
            <a:r>
              <a:rPr lang="en-US" sz="2900" dirty="0"/>
              <a:t> mayor de hombres </a:t>
            </a:r>
            <a:r>
              <a:rPr lang="en-US" sz="2900" dirty="0" err="1"/>
              <a:t>diagnosticados</a:t>
            </a:r>
            <a:r>
              <a:rPr lang="en-US" sz="2900" dirty="0"/>
              <a:t> </a:t>
            </a:r>
            <a:r>
              <a:rPr lang="en-US" sz="2900" dirty="0" err="1"/>
              <a:t>en</a:t>
            </a:r>
            <a:r>
              <a:rPr lang="en-US" sz="2900" dirty="0"/>
              <a:t> </a:t>
            </a:r>
            <a:r>
              <a:rPr lang="en-US" sz="2900" dirty="0" err="1"/>
              <a:t>comparación</a:t>
            </a:r>
            <a:r>
              <a:rPr lang="en-US" sz="2900" dirty="0"/>
              <a:t> con </a:t>
            </a:r>
            <a:r>
              <a:rPr lang="en-US" sz="2900" dirty="0" err="1"/>
              <a:t>mujeres</a:t>
            </a:r>
            <a:r>
              <a:rPr lang="en-US" sz="2900" dirty="0"/>
              <a:t> (</a:t>
            </a:r>
            <a:r>
              <a:rPr lang="es-ES" sz="2900" dirty="0"/>
              <a:t>1,4/1, según algunos autores, o hasta de un 15,7/1 según otros).</a:t>
            </a:r>
            <a:endParaRPr lang="en-US" sz="29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583928A-B6BC-EAC4-F63F-A9F7EDE6E30F}"/>
              </a:ext>
            </a:extLst>
          </p:cNvPr>
          <p:cNvSpPr txBox="1"/>
          <p:nvPr/>
        </p:nvSpPr>
        <p:spPr>
          <a:xfrm>
            <a:off x="5679558" y="6577269"/>
            <a:ext cx="753393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>
                <a:hlinkClick r:id="rId3"/>
              </a:rPr>
              <a:t>https://pixabay.com/es/vectors/escamas-justicia-rojo-equilibrio-303388/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3268501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42DB13E-02BF-6280-E4A1-79311DB620B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>
            <a:off x="1261871" y="0"/>
            <a:ext cx="9668257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AC83414-48F1-12EA-06AF-ED8A97DAEC4F}"/>
              </a:ext>
            </a:extLst>
          </p:cNvPr>
          <p:cNvSpPr txBox="1"/>
          <p:nvPr/>
        </p:nvSpPr>
        <p:spPr>
          <a:xfrm>
            <a:off x="502023" y="1312434"/>
            <a:ext cx="11187952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600" dirty="0"/>
              <a:t>Las razones detrás de esta disparidad incluyen </a:t>
            </a:r>
            <a:r>
              <a:rPr lang="es-ES" sz="2600" b="1" dirty="0"/>
              <a:t>variaciones en la forma en que se presentan los síntomas según el género</a:t>
            </a:r>
            <a:r>
              <a:rPr lang="es-ES" sz="2600" dirty="0"/>
              <a:t>, la existencia de </a:t>
            </a:r>
            <a:r>
              <a:rPr lang="es-ES" sz="2600" b="1" dirty="0"/>
              <a:t>herramientas de evaluación diseñadas principalmente para varones </a:t>
            </a:r>
            <a:r>
              <a:rPr lang="es-ES" sz="2600" dirty="0"/>
              <a:t>y la </a:t>
            </a:r>
            <a:r>
              <a:rPr lang="es-ES" sz="2600" b="1" dirty="0"/>
              <a:t>capacidad de muchas mujeres para enmascarar los signos </a:t>
            </a:r>
            <a:r>
              <a:rPr lang="es-ES" sz="2600" dirty="0"/>
              <a:t>del trastorno, especialmente aquellas con un alto nivel cognitivo. </a:t>
            </a:r>
          </a:p>
          <a:p>
            <a:endParaRPr lang="es-ES" sz="2600" dirty="0"/>
          </a:p>
          <a:p>
            <a:endParaRPr lang="es-ES" sz="2600" dirty="0"/>
          </a:p>
          <a:p>
            <a:r>
              <a:rPr lang="es-ES" sz="2600" dirty="0"/>
              <a:t>Esto podría llevar a un </a:t>
            </a:r>
            <a:r>
              <a:rPr lang="es-ES" sz="2600" dirty="0" err="1"/>
              <a:t>subdiagnóstico</a:t>
            </a:r>
            <a:r>
              <a:rPr lang="es-ES" sz="2600" dirty="0"/>
              <a:t> del TEA en mujeres.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9555308-D57B-C402-4751-7D4DF698CBC2}"/>
              </a:ext>
            </a:extLst>
          </p:cNvPr>
          <p:cNvSpPr txBox="1"/>
          <p:nvPr/>
        </p:nvSpPr>
        <p:spPr>
          <a:xfrm>
            <a:off x="260872" y="6213454"/>
            <a:ext cx="112713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>
                <a:hlinkClick r:id="rId3"/>
              </a:rPr>
              <a:t>https://www.freepik.es/foto-gratis/encontrar-equilibrio-generos_6599310.htm#fromView=image_search_similar&amp;page=1&amp;position=4&amp;uuid=d4077046-527f-48db-83c8-e1421f8622f1&amp;query=balanza+inclinada+g%C3%A9neros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1268809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9EBBDC8-98D6-8D3C-06B9-1933C3C5B2C3}"/>
              </a:ext>
            </a:extLst>
          </p:cNvPr>
          <p:cNvSpPr txBox="1"/>
          <p:nvPr/>
        </p:nvSpPr>
        <p:spPr>
          <a:xfrm>
            <a:off x="661595" y="6280681"/>
            <a:ext cx="1135111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hlinkClick r:id="rId2"/>
              </a:rPr>
              <a:t>https://commons.wikimedia.org/w/index.php?curid=151000776</a:t>
            </a:r>
            <a:endParaRPr lang="es-ES" sz="12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3DBCE0D-2A6C-EDC5-3FA7-387BE010F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271">
            <a:off x="680421" y="522474"/>
            <a:ext cx="3576101" cy="328573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5632C94-1D0A-1EE6-9141-18DA295D8989}"/>
              </a:ext>
            </a:extLst>
          </p:cNvPr>
          <p:cNvSpPr txBox="1"/>
          <p:nvPr/>
        </p:nvSpPr>
        <p:spPr>
          <a:xfrm>
            <a:off x="455407" y="4241285"/>
            <a:ext cx="586291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900" dirty="0"/>
              <a:t>Susan Boyle fue diagnosticada a los 51 años (!)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B7750C8-23F2-3464-625F-686A481F79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14323">
            <a:off x="7477870" y="300320"/>
            <a:ext cx="4096052" cy="409605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3DEAAFD-92E7-08AD-1219-DCFA812C2EA1}"/>
              </a:ext>
            </a:extLst>
          </p:cNvPr>
          <p:cNvSpPr txBox="1"/>
          <p:nvPr/>
        </p:nvSpPr>
        <p:spPr>
          <a:xfrm>
            <a:off x="7315200" y="4464424"/>
            <a:ext cx="442139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900" dirty="0"/>
              <a:t>Greta Thunberg, con 12.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E318B0B-76C3-613F-9A1C-F915B64AD4FA}"/>
              </a:ext>
            </a:extLst>
          </p:cNvPr>
          <p:cNvSpPr txBox="1"/>
          <p:nvPr/>
        </p:nvSpPr>
        <p:spPr>
          <a:xfrm>
            <a:off x="8365864" y="6419180"/>
            <a:ext cx="53546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>
                <a:hlinkClick r:id="rId5"/>
              </a:rPr>
              <a:t>https://creativecommons.org/licenses/by-sa/3.0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1107863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59080B5-29F9-6692-6D37-267C3A14EB87}"/>
              </a:ext>
            </a:extLst>
          </p:cNvPr>
          <p:cNvSpPr txBox="1"/>
          <p:nvPr/>
        </p:nvSpPr>
        <p:spPr>
          <a:xfrm>
            <a:off x="1194098" y="978947"/>
            <a:ext cx="964960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Bravo nos dice que salir del armario como autista puede ser un suicidio laboral y social.</a:t>
            </a:r>
          </a:p>
          <a:p>
            <a:endParaRPr lang="es-ES" sz="3200" b="1" dirty="0"/>
          </a:p>
          <a:p>
            <a:r>
              <a:rPr lang="es-ES" sz="3200" b="1" dirty="0"/>
              <a:t>Al mismo tiempo asegura que muchas empresas privadas buscan a personas con TEA precisamente por su neurodivergencia.</a:t>
            </a:r>
          </a:p>
          <a:p>
            <a:endParaRPr lang="es-ES" sz="3200" dirty="0"/>
          </a:p>
          <a:p>
            <a:r>
              <a:rPr lang="es-ES" sz="3200" dirty="0"/>
              <a:t>Según vosotros, ¿cuál de estas dos afirmaciones se acerca más a la realidad que conocéis, el estigma o la apreciación?</a:t>
            </a:r>
          </a:p>
          <a:p>
            <a:r>
              <a:rPr lang="es-ES" sz="3200" dirty="0"/>
              <a:t>¿Cuáles podrían ser los motivos? </a:t>
            </a:r>
          </a:p>
        </p:txBody>
      </p:sp>
    </p:spTree>
    <p:extLst>
      <p:ext uri="{BB962C8B-B14F-4D97-AF65-F5344CB8AC3E}">
        <p14:creationId xmlns:p14="http://schemas.microsoft.com/office/powerpoint/2010/main" val="59735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20C5C5B-6E1B-7E4E-E6CD-6B573E2845DF}"/>
              </a:ext>
            </a:extLst>
          </p:cNvPr>
          <p:cNvSpPr txBox="1"/>
          <p:nvPr/>
        </p:nvSpPr>
        <p:spPr>
          <a:xfrm>
            <a:off x="2079546" y="877451"/>
            <a:ext cx="96711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700" dirty="0">
                <a:solidFill>
                  <a:srgbClr val="0070C0"/>
                </a:solidFill>
              </a:rPr>
              <a:t>“Ahora todo el mundo tiene altas capacidades, TDAH, es autista o disléxico ¿La neurodivergencia es una moda?”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BE1A823-7F7B-4A82-DEB4-DCC310565C1A}"/>
              </a:ext>
            </a:extLst>
          </p:cNvPr>
          <p:cNvSpPr txBox="1"/>
          <p:nvPr/>
        </p:nvSpPr>
        <p:spPr>
          <a:xfrm>
            <a:off x="5187079" y="1823546"/>
            <a:ext cx="995620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>
                <a:hlinkClick r:id="rId2"/>
              </a:rPr>
              <a:t>https://www.mamavaliente.es/2024/07/10/ahora-todo-el-mundo-tiene-la-moda-neurodivergente/</a:t>
            </a:r>
            <a:endParaRPr lang="es-ES" sz="12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1C74981-096E-7281-5D02-BE4479AB73AC}"/>
              </a:ext>
            </a:extLst>
          </p:cNvPr>
          <p:cNvSpPr txBox="1"/>
          <p:nvPr/>
        </p:nvSpPr>
        <p:spPr>
          <a:xfrm>
            <a:off x="5187079" y="1778016"/>
            <a:ext cx="60942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 </a:t>
            </a:r>
          </a:p>
          <a:p>
            <a:endParaRPr lang="es-E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2D393AE-705F-9501-0716-7BAC3BFBF35E}"/>
              </a:ext>
            </a:extLst>
          </p:cNvPr>
          <p:cNvSpPr txBox="1"/>
          <p:nvPr/>
        </p:nvSpPr>
        <p:spPr>
          <a:xfrm>
            <a:off x="586291" y="2497867"/>
            <a:ext cx="1087329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rgbClr val="0070C0"/>
                </a:solidFill>
              </a:rPr>
              <a:t>“De un tiempo a esta parte se ha extendido una facilidad insensata en definir como autismo cualquier comportamiento relativamente extraño de un niño. Más que una moda o una tendencia, hay algunas razones que pueden explicar esta </a:t>
            </a:r>
            <a:r>
              <a:rPr lang="es-ES" sz="2800" dirty="0" err="1">
                <a:solidFill>
                  <a:srgbClr val="0070C0"/>
                </a:solidFill>
              </a:rPr>
              <a:t>sobrediagnosis</a:t>
            </a:r>
            <a:r>
              <a:rPr lang="es-ES" sz="2800" dirty="0">
                <a:solidFill>
                  <a:srgbClr val="0070C0"/>
                </a:solidFill>
              </a:rPr>
              <a:t>”.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4358779-2EF7-242A-86F0-6723C6D42B03}"/>
              </a:ext>
            </a:extLst>
          </p:cNvPr>
          <p:cNvSpPr txBox="1"/>
          <p:nvPr/>
        </p:nvSpPr>
        <p:spPr>
          <a:xfrm>
            <a:off x="6243020" y="4323607"/>
            <a:ext cx="1043312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>
                <a:hlinkClick r:id="rId3"/>
              </a:rPr>
              <a:t>https://www.cuerpomente.com/salud-mental/somos-todos-autistas_1580</a:t>
            </a:r>
            <a:endParaRPr lang="es-ES" sz="120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9E927DF-E820-627D-A7CA-4282A3300845}"/>
              </a:ext>
            </a:extLst>
          </p:cNvPr>
          <p:cNvSpPr txBox="1"/>
          <p:nvPr/>
        </p:nvSpPr>
        <p:spPr>
          <a:xfrm>
            <a:off x="636494" y="4861163"/>
            <a:ext cx="109190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¿Os parece que podría haber una epidemia de </a:t>
            </a:r>
            <a:r>
              <a:rPr lang="es-ES" sz="2800" b="1" i="1" dirty="0" err="1"/>
              <a:t>sobrediagnosis</a:t>
            </a:r>
            <a:r>
              <a:rPr lang="es-ES" sz="2800" b="1" dirty="0"/>
              <a:t>? ¿Cuáles serían los motivos del aumento de diagnósticos en vuestra opinión? </a:t>
            </a:r>
          </a:p>
          <a:p>
            <a:pPr algn="ctr"/>
            <a:r>
              <a:rPr lang="es-ES" sz="2800" b="1" dirty="0"/>
              <a:t>¿Se diagnostica mejor o se diagnostica a la ligera?</a:t>
            </a:r>
          </a:p>
        </p:txBody>
      </p:sp>
    </p:spTree>
    <p:extLst>
      <p:ext uri="{BB962C8B-B14F-4D97-AF65-F5344CB8AC3E}">
        <p14:creationId xmlns:p14="http://schemas.microsoft.com/office/powerpoint/2010/main" val="429284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18BB658-EBB6-6E1D-E793-4E827DE842D2}"/>
              </a:ext>
            </a:extLst>
          </p:cNvPr>
          <p:cNvSpPr txBox="1"/>
          <p:nvPr/>
        </p:nvSpPr>
        <p:spPr>
          <a:xfrm>
            <a:off x="430305" y="290457"/>
            <a:ext cx="11564471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LÉXICO QUE NOS DEBERÍA </a:t>
            </a:r>
            <a:r>
              <a:rPr lang="es-ES" b="1" dirty="0"/>
              <a:t>DEJAR CON LA BOCA ABIERTA</a:t>
            </a:r>
            <a:r>
              <a:rPr lang="es-ES" dirty="0"/>
              <a:t>. </a:t>
            </a:r>
          </a:p>
          <a:p>
            <a:r>
              <a:rPr lang="es-ES" sz="1600" dirty="0"/>
              <a:t>ALINE BRAVO LO UTILIZA IMPECABLEMENTE A PESAR DE NO SER NATIVA Y DE LAS DIFICULTADES DE CONTEXTUALIZACIÓN QUE IMPLICA EL AUTISMO: dice que tuvo que “guglear” todo esto.</a:t>
            </a:r>
          </a:p>
          <a:p>
            <a:r>
              <a:rPr lang="es-ES" dirty="0"/>
              <a:t> </a:t>
            </a:r>
            <a:r>
              <a:rPr lang="es-ES" sz="2600" dirty="0"/>
              <a:t>Y vosotros, ¿seríais capaces de explicar todas estas expresiones? </a:t>
            </a:r>
          </a:p>
          <a:p>
            <a:endParaRPr lang="es-ES" sz="2600" dirty="0"/>
          </a:p>
          <a:p>
            <a:r>
              <a:rPr lang="es-ES" sz="2400" b="1" dirty="0"/>
              <a:t>Dar respeto-</a:t>
            </a:r>
            <a:r>
              <a:rPr lang="es-ES" sz="2400" dirty="0"/>
              <a:t>-- </a:t>
            </a:r>
            <a:r>
              <a:rPr lang="es-ES" sz="2400" dirty="0">
                <a:solidFill>
                  <a:srgbClr val="0070C0"/>
                </a:solidFill>
              </a:rPr>
              <a:t>No sé si me operaré, el quirófano </a:t>
            </a:r>
            <a:r>
              <a:rPr lang="es-ES" sz="2400" b="1" dirty="0">
                <a:solidFill>
                  <a:srgbClr val="0070C0"/>
                </a:solidFill>
              </a:rPr>
              <a:t>me da respeto</a:t>
            </a:r>
            <a:r>
              <a:rPr lang="es-ES" sz="2400" dirty="0">
                <a:solidFill>
                  <a:srgbClr val="0070C0"/>
                </a:solidFill>
              </a:rPr>
              <a:t>.</a:t>
            </a:r>
          </a:p>
          <a:p>
            <a:endParaRPr lang="es-ES" sz="2400" dirty="0">
              <a:solidFill>
                <a:srgbClr val="0070C0"/>
              </a:solidFill>
            </a:endParaRPr>
          </a:p>
          <a:p>
            <a:r>
              <a:rPr lang="es-ES" sz="2400" b="1" dirty="0"/>
              <a:t>Desaprender</a:t>
            </a:r>
            <a:r>
              <a:rPr lang="es-ES" sz="2400" dirty="0"/>
              <a:t>--- </a:t>
            </a:r>
            <a:r>
              <a:rPr lang="es-ES" sz="2400" dirty="0">
                <a:solidFill>
                  <a:srgbClr val="0070C0"/>
                </a:solidFill>
              </a:rPr>
              <a:t>A veces para avanzar es necesario </a:t>
            </a:r>
            <a:r>
              <a:rPr lang="es-ES" sz="2400" b="1" dirty="0">
                <a:solidFill>
                  <a:srgbClr val="0070C0"/>
                </a:solidFill>
              </a:rPr>
              <a:t>desaprender</a:t>
            </a:r>
            <a:r>
              <a:rPr lang="es-ES" sz="2400" dirty="0">
                <a:solidFill>
                  <a:srgbClr val="0070C0"/>
                </a:solidFill>
              </a:rPr>
              <a:t> lo que dábamos por supuesto.</a:t>
            </a:r>
          </a:p>
          <a:p>
            <a:endParaRPr lang="es-ES" sz="2400" dirty="0">
              <a:solidFill>
                <a:srgbClr val="0070C0"/>
              </a:solidFill>
            </a:endParaRPr>
          </a:p>
          <a:p>
            <a:r>
              <a:rPr lang="es-ES" sz="2400" b="1" dirty="0"/>
              <a:t>Leer entre líneas-</a:t>
            </a:r>
            <a:r>
              <a:rPr lang="es-ES" sz="2400" dirty="0"/>
              <a:t>--- </a:t>
            </a:r>
            <a:r>
              <a:rPr lang="es-ES" sz="2400" dirty="0">
                <a:solidFill>
                  <a:srgbClr val="0070C0"/>
                </a:solidFill>
              </a:rPr>
              <a:t>Hay que saber </a:t>
            </a:r>
            <a:r>
              <a:rPr lang="es-ES" sz="2400" b="1" dirty="0">
                <a:solidFill>
                  <a:srgbClr val="0070C0"/>
                </a:solidFill>
              </a:rPr>
              <a:t>leer entre líneas </a:t>
            </a:r>
            <a:r>
              <a:rPr lang="es-ES" sz="2400" dirty="0">
                <a:solidFill>
                  <a:srgbClr val="0070C0"/>
                </a:solidFill>
              </a:rPr>
              <a:t>cuando se leen textos políticos. </a:t>
            </a:r>
          </a:p>
          <a:p>
            <a:endParaRPr lang="es-ES" sz="2400" dirty="0">
              <a:solidFill>
                <a:srgbClr val="0070C0"/>
              </a:solidFill>
            </a:endParaRPr>
          </a:p>
          <a:p>
            <a:r>
              <a:rPr lang="es-ES" sz="2400" b="1" dirty="0"/>
              <a:t>Perder el hilo-</a:t>
            </a:r>
            <a:r>
              <a:rPr lang="es-ES" sz="2400" dirty="0"/>
              <a:t>-- </a:t>
            </a:r>
            <a:r>
              <a:rPr lang="es-ES" sz="2400" dirty="0">
                <a:solidFill>
                  <a:srgbClr val="0070C0"/>
                </a:solidFill>
              </a:rPr>
              <a:t>Como no lo escuchaba, </a:t>
            </a:r>
            <a:r>
              <a:rPr lang="es-ES" sz="2400" b="1" dirty="0">
                <a:solidFill>
                  <a:srgbClr val="0070C0"/>
                </a:solidFill>
              </a:rPr>
              <a:t>perdí el hilo </a:t>
            </a:r>
            <a:r>
              <a:rPr lang="es-ES" sz="2400" dirty="0">
                <a:solidFill>
                  <a:srgbClr val="0070C0"/>
                </a:solidFill>
              </a:rPr>
              <a:t>y nunca supe qué quería decir.</a:t>
            </a:r>
          </a:p>
          <a:p>
            <a:endParaRPr lang="es-ES" sz="2400" dirty="0">
              <a:solidFill>
                <a:srgbClr val="0070C0"/>
              </a:solidFill>
            </a:endParaRPr>
          </a:p>
          <a:p>
            <a:r>
              <a:rPr lang="es-ES" sz="2400" b="1" dirty="0"/>
              <a:t>De primera mano-</a:t>
            </a:r>
            <a:r>
              <a:rPr lang="es-ES" sz="2400" dirty="0"/>
              <a:t>--</a:t>
            </a:r>
          </a:p>
          <a:p>
            <a:r>
              <a:rPr lang="es-ES" sz="2400" dirty="0">
                <a:solidFill>
                  <a:srgbClr val="0070C0"/>
                </a:solidFill>
              </a:rPr>
              <a:t>- La vecina del 5º se casa con el vecino del 4º</a:t>
            </a:r>
          </a:p>
          <a:p>
            <a:r>
              <a:rPr lang="es-ES" sz="2400" dirty="0">
                <a:solidFill>
                  <a:srgbClr val="0070C0"/>
                </a:solidFill>
              </a:rPr>
              <a:t>- ¿Cómo lo sabes?</a:t>
            </a:r>
          </a:p>
          <a:p>
            <a:r>
              <a:rPr lang="es-ES" sz="2400" dirty="0">
                <a:solidFill>
                  <a:srgbClr val="0070C0"/>
                </a:solidFill>
              </a:rPr>
              <a:t>- Lo sé </a:t>
            </a:r>
            <a:r>
              <a:rPr lang="es-ES" sz="2400" b="1" dirty="0">
                <a:solidFill>
                  <a:srgbClr val="0070C0"/>
                </a:solidFill>
              </a:rPr>
              <a:t>de primera mano</a:t>
            </a:r>
            <a:r>
              <a:rPr lang="es-ES" sz="2400" dirty="0">
                <a:solidFill>
                  <a:srgbClr val="0070C0"/>
                </a:solidFill>
              </a:rPr>
              <a:t>, me lo ha contado la madre de él en el ascensor</a:t>
            </a:r>
          </a:p>
          <a:p>
            <a:endParaRPr lang="es-ES" sz="24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3252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839476B-253B-24CA-8828-F167BF259793}"/>
              </a:ext>
            </a:extLst>
          </p:cNvPr>
          <p:cNvSpPr txBox="1"/>
          <p:nvPr/>
        </p:nvSpPr>
        <p:spPr>
          <a:xfrm>
            <a:off x="1030492" y="564358"/>
            <a:ext cx="1013101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/>
              <a:t>Salir del armario-</a:t>
            </a:r>
            <a:r>
              <a:rPr lang="es-ES" sz="2400" dirty="0"/>
              <a:t>-- </a:t>
            </a:r>
            <a:r>
              <a:rPr lang="es-ES" sz="2400" dirty="0">
                <a:solidFill>
                  <a:srgbClr val="0070C0"/>
                </a:solidFill>
              </a:rPr>
              <a:t>No sé si es buena idea </a:t>
            </a:r>
            <a:r>
              <a:rPr lang="es-ES" sz="2400" b="1" dirty="0">
                <a:solidFill>
                  <a:srgbClr val="0070C0"/>
                </a:solidFill>
              </a:rPr>
              <a:t>salir del armario </a:t>
            </a:r>
            <a:r>
              <a:rPr lang="es-ES" sz="2400" dirty="0">
                <a:solidFill>
                  <a:srgbClr val="0070C0"/>
                </a:solidFill>
              </a:rPr>
              <a:t>con lo del ateísmo justo en el bautizo de tu sobrina…</a:t>
            </a:r>
          </a:p>
          <a:p>
            <a:endParaRPr lang="es-ES" sz="2400" dirty="0">
              <a:solidFill>
                <a:srgbClr val="0070C0"/>
              </a:solidFill>
            </a:endParaRPr>
          </a:p>
          <a:p>
            <a:r>
              <a:rPr lang="es-ES" sz="2400" b="1" dirty="0"/>
              <a:t>No pillar algo-</a:t>
            </a:r>
            <a:r>
              <a:rPr lang="es-ES" sz="2400" dirty="0"/>
              <a:t>-- </a:t>
            </a:r>
            <a:r>
              <a:rPr lang="es-ES" sz="2400" dirty="0">
                <a:solidFill>
                  <a:srgbClr val="0070C0"/>
                </a:solidFill>
              </a:rPr>
              <a:t>No es que </a:t>
            </a:r>
            <a:r>
              <a:rPr lang="es-ES" sz="2400" b="1" dirty="0">
                <a:solidFill>
                  <a:srgbClr val="0070C0"/>
                </a:solidFill>
              </a:rPr>
              <a:t>no pille </a:t>
            </a:r>
            <a:r>
              <a:rPr lang="es-ES" sz="2400" dirty="0">
                <a:solidFill>
                  <a:srgbClr val="0070C0"/>
                </a:solidFill>
              </a:rPr>
              <a:t>el chiste, es que no me hace gracia.</a:t>
            </a:r>
          </a:p>
          <a:p>
            <a:r>
              <a:rPr lang="es-ES" sz="2400" dirty="0">
                <a:solidFill>
                  <a:srgbClr val="0070C0"/>
                </a:solidFill>
              </a:rPr>
              <a:t> </a:t>
            </a:r>
          </a:p>
          <a:p>
            <a:r>
              <a:rPr lang="es-ES" sz="2400" b="1" dirty="0"/>
              <a:t>Ser la leche </a:t>
            </a:r>
            <a:r>
              <a:rPr lang="es-ES" sz="2400" dirty="0"/>
              <a:t>--- </a:t>
            </a:r>
            <a:r>
              <a:rPr lang="es-ES" sz="2400" dirty="0">
                <a:solidFill>
                  <a:srgbClr val="0070C0"/>
                </a:solidFill>
              </a:rPr>
              <a:t>Otra vez ha perdido las llaves, es la quinta este mes. Ana </a:t>
            </a:r>
            <a:r>
              <a:rPr lang="es-ES" sz="2400" b="1" dirty="0">
                <a:solidFill>
                  <a:srgbClr val="0070C0"/>
                </a:solidFill>
              </a:rPr>
              <a:t>es la leche</a:t>
            </a:r>
            <a:r>
              <a:rPr lang="es-ES" sz="2400" dirty="0">
                <a:solidFill>
                  <a:srgbClr val="0070C0"/>
                </a:solidFill>
              </a:rPr>
              <a:t>, de verdad. </a:t>
            </a:r>
          </a:p>
          <a:p>
            <a:endParaRPr lang="es-ES" sz="2400" dirty="0">
              <a:solidFill>
                <a:srgbClr val="0070C0"/>
              </a:solidFill>
            </a:endParaRPr>
          </a:p>
          <a:p>
            <a:r>
              <a:rPr lang="es-ES" sz="2400" b="1" dirty="0"/>
              <a:t>Ser un/a tiquismiquis-</a:t>
            </a:r>
            <a:r>
              <a:rPr lang="es-ES" sz="2400" dirty="0"/>
              <a:t>-- </a:t>
            </a:r>
            <a:r>
              <a:rPr lang="es-ES" sz="2400" b="1" dirty="0">
                <a:solidFill>
                  <a:srgbClr val="0070C0"/>
                </a:solidFill>
              </a:rPr>
              <a:t>Es un tiquismiquis</a:t>
            </a:r>
            <a:r>
              <a:rPr lang="es-ES" sz="2400" dirty="0">
                <a:solidFill>
                  <a:srgbClr val="0070C0"/>
                </a:solidFill>
              </a:rPr>
              <a:t>, antes que usar un baño público se vuelve a casa. </a:t>
            </a:r>
          </a:p>
          <a:p>
            <a:endParaRPr lang="es-ES" sz="2400" dirty="0">
              <a:solidFill>
                <a:srgbClr val="0070C0"/>
              </a:solidFill>
            </a:endParaRPr>
          </a:p>
          <a:p>
            <a:r>
              <a:rPr lang="es-ES" sz="2400" b="1" dirty="0"/>
              <a:t>Ser borde-</a:t>
            </a:r>
            <a:r>
              <a:rPr lang="es-ES" sz="2400" dirty="0"/>
              <a:t>---</a:t>
            </a:r>
            <a:r>
              <a:rPr lang="es-ES" sz="2400" dirty="0">
                <a:solidFill>
                  <a:srgbClr val="0070C0"/>
                </a:solidFill>
              </a:rPr>
              <a:t>Soy muy literal, y luego todos piensan que </a:t>
            </a:r>
            <a:r>
              <a:rPr lang="es-ES" sz="2400" b="1" dirty="0">
                <a:solidFill>
                  <a:srgbClr val="0070C0"/>
                </a:solidFill>
              </a:rPr>
              <a:t>soy</a:t>
            </a:r>
            <a:r>
              <a:rPr lang="es-ES" sz="2400" dirty="0">
                <a:solidFill>
                  <a:srgbClr val="0070C0"/>
                </a:solidFill>
              </a:rPr>
              <a:t> muy </a:t>
            </a:r>
            <a:r>
              <a:rPr lang="es-ES" sz="2400" b="1" dirty="0">
                <a:solidFill>
                  <a:srgbClr val="0070C0"/>
                </a:solidFill>
              </a:rPr>
              <a:t>borde</a:t>
            </a:r>
            <a:r>
              <a:rPr lang="es-ES" sz="2400" dirty="0">
                <a:solidFill>
                  <a:srgbClr val="0070C0"/>
                </a:solidFill>
              </a:rPr>
              <a:t>.</a:t>
            </a:r>
          </a:p>
          <a:p>
            <a:endParaRPr lang="es-ES" sz="2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8FAEB64-DE33-92F2-6CC5-8B3D417F90FD}"/>
              </a:ext>
            </a:extLst>
          </p:cNvPr>
          <p:cNvSpPr txBox="1"/>
          <p:nvPr/>
        </p:nvSpPr>
        <p:spPr>
          <a:xfrm>
            <a:off x="475129" y="5583634"/>
            <a:ext cx="1124174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300" dirty="0"/>
              <a:t>Bueno, pero también dice que está un poco embarazada…y me deja con la duda de si es un juego de palabras o de si se trata de </a:t>
            </a:r>
            <a:r>
              <a:rPr lang="es-ES" sz="2300" b="1" dirty="0"/>
              <a:t>una metedura de pata</a:t>
            </a:r>
            <a:r>
              <a:rPr lang="es-ES" sz="2300" dirty="0"/>
              <a:t>. </a:t>
            </a:r>
            <a:r>
              <a:rPr lang="es-ES" sz="2300" b="1" dirty="0"/>
              <a:t>Démosle el beneficio de la duda</a:t>
            </a:r>
            <a:r>
              <a:rPr lang="es-ES" sz="2300" dirty="0"/>
              <a:t>, ¿no?</a:t>
            </a:r>
          </a:p>
        </p:txBody>
      </p:sp>
    </p:spTree>
    <p:extLst>
      <p:ext uri="{BB962C8B-B14F-4D97-AF65-F5344CB8AC3E}">
        <p14:creationId xmlns:p14="http://schemas.microsoft.com/office/powerpoint/2010/main" val="2240360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8F8E09D-8632-BCAB-CAA5-3A93CE3D28A9}"/>
              </a:ext>
            </a:extLst>
          </p:cNvPr>
          <p:cNvSpPr txBox="1"/>
          <p:nvPr/>
        </p:nvSpPr>
        <p:spPr>
          <a:xfrm>
            <a:off x="279700" y="707886"/>
            <a:ext cx="487321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500" dirty="0"/>
          </a:p>
          <a:p>
            <a:pPr marL="457200" indent="-457200">
              <a:buFont typeface="+mj-lt"/>
              <a:buAutoNum type="arabicPeriod"/>
            </a:pPr>
            <a:r>
              <a:rPr lang="pl-PL" sz="2500" b="1" dirty="0" err="1"/>
              <a:t>Espectro</a:t>
            </a:r>
            <a:r>
              <a:rPr lang="pl-PL" sz="2500" b="1" dirty="0"/>
              <a:t> </a:t>
            </a:r>
            <a:r>
              <a:rPr lang="pl-PL" sz="2500" b="1" dirty="0" err="1"/>
              <a:t>autista</a:t>
            </a:r>
            <a:endParaRPr lang="es-ES" sz="2500" b="1" dirty="0"/>
          </a:p>
          <a:p>
            <a:pPr marL="457200" indent="-457200">
              <a:buFont typeface="+mj-lt"/>
              <a:buAutoNum type="arabicPeriod"/>
            </a:pPr>
            <a:endParaRPr lang="pl-PL" sz="2500" b="1" dirty="0"/>
          </a:p>
          <a:p>
            <a:pPr marL="457200" indent="-457200">
              <a:buFont typeface="+mj-lt"/>
              <a:buAutoNum type="arabicPeriod"/>
            </a:pPr>
            <a:r>
              <a:rPr lang="pl-PL" sz="2500" b="1" dirty="0" err="1"/>
              <a:t>Sociedad</a:t>
            </a:r>
            <a:r>
              <a:rPr lang="pl-PL" sz="2500" b="1" dirty="0"/>
              <a:t> </a:t>
            </a:r>
            <a:r>
              <a:rPr lang="pl-PL" sz="2500" b="1" dirty="0" err="1"/>
              <a:t>inclusiva</a:t>
            </a:r>
            <a:endParaRPr lang="es-ES" sz="2500" b="1" dirty="0"/>
          </a:p>
          <a:p>
            <a:pPr marL="457200" indent="-457200">
              <a:buFont typeface="+mj-lt"/>
              <a:buAutoNum type="arabicPeriod"/>
            </a:pPr>
            <a:endParaRPr lang="pl-PL" sz="2500" b="1" dirty="0"/>
          </a:p>
          <a:p>
            <a:pPr marL="457200" indent="-457200">
              <a:buFont typeface="+mj-lt"/>
              <a:buAutoNum type="arabicPeriod"/>
            </a:pPr>
            <a:r>
              <a:rPr lang="pl-PL" sz="2500" b="1" dirty="0"/>
              <a:t>Ser </a:t>
            </a:r>
            <a:r>
              <a:rPr lang="pl-PL" sz="2500" b="1" dirty="0" err="1"/>
              <a:t>diagnosticado</a:t>
            </a:r>
            <a:r>
              <a:rPr lang="pl-PL" sz="2500" b="1" dirty="0"/>
              <a:t> de…</a:t>
            </a:r>
            <a:endParaRPr lang="es-ES" sz="2500" b="1" dirty="0"/>
          </a:p>
          <a:p>
            <a:pPr marL="457200" indent="-457200">
              <a:buFont typeface="+mj-lt"/>
              <a:buAutoNum type="arabicPeriod"/>
            </a:pPr>
            <a:endParaRPr lang="pl-PL" sz="2500" b="1" dirty="0"/>
          </a:p>
          <a:p>
            <a:pPr marL="457200" indent="-457200">
              <a:buFont typeface="+mj-lt"/>
              <a:buAutoNum type="arabicPeriod"/>
            </a:pPr>
            <a:r>
              <a:rPr lang="pl-PL" sz="2500" b="1" dirty="0" err="1"/>
              <a:t>Estereotipia</a:t>
            </a:r>
            <a:r>
              <a:rPr lang="pl-PL" sz="2500" b="1" dirty="0"/>
              <a:t> </a:t>
            </a:r>
            <a:r>
              <a:rPr lang="es-ES" sz="2500" b="1" dirty="0"/>
              <a:t>(</a:t>
            </a:r>
            <a:r>
              <a:rPr lang="es-ES" sz="2500" b="1" dirty="0" err="1"/>
              <a:t>stimming</a:t>
            </a:r>
            <a:r>
              <a:rPr lang="es-ES" sz="2500" b="1" dirty="0"/>
              <a:t>)</a:t>
            </a:r>
          </a:p>
          <a:p>
            <a:pPr marL="457200" indent="-457200">
              <a:buFont typeface="+mj-lt"/>
              <a:buAutoNum type="arabicPeriod"/>
            </a:pPr>
            <a:endParaRPr lang="pl-PL" sz="2500" b="1" dirty="0"/>
          </a:p>
          <a:p>
            <a:pPr marL="457200" indent="-457200">
              <a:buFont typeface="+mj-lt"/>
              <a:buAutoNum type="arabicPeriod"/>
            </a:pPr>
            <a:r>
              <a:rPr lang="es-ES" sz="2500" b="1" dirty="0"/>
              <a:t>Síndrome de Tourette</a:t>
            </a:r>
          </a:p>
          <a:p>
            <a:pPr marL="457200" indent="-457200">
              <a:buFont typeface="+mj-lt"/>
              <a:buAutoNum type="arabicPeriod"/>
            </a:pPr>
            <a:endParaRPr lang="es-ES" sz="2500" b="1" dirty="0"/>
          </a:p>
          <a:p>
            <a:pPr marL="457200" indent="-457200">
              <a:buFont typeface="+mj-lt"/>
              <a:buAutoNum type="arabicPeriod"/>
            </a:pPr>
            <a:r>
              <a:rPr lang="es-ES" sz="2500" b="1" dirty="0"/>
              <a:t>Debilitante</a:t>
            </a:r>
          </a:p>
          <a:p>
            <a:pPr marL="457200" indent="-457200">
              <a:buFont typeface="+mj-lt"/>
              <a:buAutoNum type="arabicPeriod"/>
            </a:pPr>
            <a:endParaRPr lang="es-ES" sz="2500" b="1" dirty="0"/>
          </a:p>
          <a:p>
            <a:pPr marL="457200" indent="-457200">
              <a:buFont typeface="+mj-lt"/>
              <a:buAutoNum type="arabicPeriod"/>
            </a:pPr>
            <a:r>
              <a:rPr lang="es-ES" sz="2500" b="1" dirty="0"/>
              <a:t>Ciática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500" b="1" dirty="0"/>
              <a:t>Neurodiversidad/neurodivergente/</a:t>
            </a:r>
            <a:r>
              <a:rPr lang="es-ES" sz="2500" b="1" dirty="0" err="1"/>
              <a:t>neurodiverso</a:t>
            </a:r>
            <a:r>
              <a:rPr lang="es-ES" sz="2500" b="1" dirty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s-ES" sz="2500" b="1" dirty="0"/>
          </a:p>
          <a:p>
            <a:endParaRPr lang="es-ES" sz="25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5D7976-6474-E5EC-9B6A-92DF6C26BF12}"/>
              </a:ext>
            </a:extLst>
          </p:cNvPr>
          <p:cNvSpPr txBox="1"/>
          <p:nvPr/>
        </p:nvSpPr>
        <p:spPr>
          <a:xfrm>
            <a:off x="5034580" y="798664"/>
            <a:ext cx="7003229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s-ES" sz="2500" dirty="0">
                <a:solidFill>
                  <a:schemeClr val="accent1"/>
                </a:solidFill>
              </a:rPr>
              <a:t>bandas, gamas, escalas del autismo</a:t>
            </a:r>
          </a:p>
          <a:p>
            <a:pPr marL="457200" indent="-457200">
              <a:buAutoNum type="arabicPeriod"/>
            </a:pPr>
            <a:r>
              <a:rPr lang="es-ES" sz="2500" dirty="0">
                <a:solidFill>
                  <a:schemeClr val="accent1"/>
                </a:solidFill>
              </a:rPr>
              <a:t>busca la participación activa, equitativa y respetuosa de todas las personas que la componen</a:t>
            </a:r>
          </a:p>
          <a:p>
            <a:pPr marL="457200" indent="-457200">
              <a:buAutoNum type="arabicPeriod"/>
            </a:pPr>
            <a:r>
              <a:rPr lang="es-ES" sz="2500" dirty="0">
                <a:solidFill>
                  <a:schemeClr val="accent1"/>
                </a:solidFill>
              </a:rPr>
              <a:t>ser identificado y determinado el carácter de una enfermedad.</a:t>
            </a:r>
          </a:p>
          <a:p>
            <a:pPr marL="457200" indent="-457200">
              <a:buAutoNum type="arabicPeriod"/>
            </a:pPr>
            <a:r>
              <a:rPr lang="es-ES" sz="2500" dirty="0">
                <a:solidFill>
                  <a:schemeClr val="accent1"/>
                </a:solidFill>
              </a:rPr>
              <a:t>movimientos, posturas o voces repetitivos o ritualizados, podrían ayudar a rebajar la ansiedad.</a:t>
            </a:r>
          </a:p>
          <a:p>
            <a:pPr marL="457200" indent="-457200">
              <a:buAutoNum type="arabicPeriod"/>
            </a:pPr>
            <a:r>
              <a:rPr lang="es-ES" sz="2500" dirty="0">
                <a:solidFill>
                  <a:schemeClr val="accent1"/>
                </a:solidFill>
              </a:rPr>
              <a:t> trastorno caracterizado por movimientos repetitivos o sonidos indeseados (tics) que no se pueden controlar con facilidad.</a:t>
            </a:r>
          </a:p>
          <a:p>
            <a:pPr marL="457200" indent="-457200">
              <a:buAutoNum type="arabicPeriod"/>
            </a:pPr>
            <a:r>
              <a:rPr lang="es-ES" sz="2500" dirty="0">
                <a:solidFill>
                  <a:schemeClr val="accent1"/>
                </a:solidFill>
              </a:rPr>
              <a:t>que disminuye la fuerza, el vigor o el poder.</a:t>
            </a:r>
          </a:p>
          <a:p>
            <a:pPr marL="457200" indent="-457200">
              <a:buAutoNum type="arabicPeriod"/>
            </a:pPr>
            <a:r>
              <a:rPr lang="es-ES" sz="2500" dirty="0">
                <a:solidFill>
                  <a:schemeClr val="accent1"/>
                </a:solidFill>
              </a:rPr>
              <a:t>Dolor del nervio ciático provocada por la inflamación o compresión del mismo. </a:t>
            </a:r>
            <a:endParaRPr lang="es-ES" sz="1700" dirty="0">
              <a:solidFill>
                <a:schemeClr val="accent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4492058-D0C8-8BF7-677A-FC2ED5920C3E}"/>
              </a:ext>
            </a:extLst>
          </p:cNvPr>
          <p:cNvSpPr txBox="1"/>
          <p:nvPr/>
        </p:nvSpPr>
        <p:spPr>
          <a:xfrm>
            <a:off x="2581835" y="16166"/>
            <a:ext cx="60942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800" b="1" u="sng" dirty="0"/>
              <a:t>LÉXICO MÉDICO DEL PÓDCAST</a:t>
            </a:r>
            <a:r>
              <a:rPr lang="es-ES" b="1" u="sng" dirty="0"/>
              <a:t> </a:t>
            </a:r>
            <a:endParaRPr lang="es-ES" sz="1800" b="1" u="sng" dirty="0"/>
          </a:p>
          <a:p>
            <a:pPr algn="ctr"/>
            <a:r>
              <a:rPr lang="es-ES" sz="1800" b="1" u="sng" dirty="0"/>
              <a:t>¿podéis explicar alguno? </a:t>
            </a:r>
          </a:p>
        </p:txBody>
      </p:sp>
    </p:spTree>
    <p:extLst>
      <p:ext uri="{BB962C8B-B14F-4D97-AF65-F5344CB8AC3E}">
        <p14:creationId xmlns:p14="http://schemas.microsoft.com/office/powerpoint/2010/main" val="173980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F7382AD-556F-7ABE-DF20-D15F64D17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58" y="517207"/>
            <a:ext cx="5495925" cy="545782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FE9EC50-4483-EFD6-62BF-393AA061FC18}"/>
              </a:ext>
            </a:extLst>
          </p:cNvPr>
          <p:cNvSpPr txBox="1"/>
          <p:nvPr/>
        </p:nvSpPr>
        <p:spPr>
          <a:xfrm>
            <a:off x="5953742" y="329940"/>
            <a:ext cx="6096000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/>
              <a:t>¿Cuál os parece que es la </a:t>
            </a:r>
            <a:r>
              <a:rPr lang="es-ES" sz="2800" b="1" dirty="0"/>
              <a:t>diferencia</a:t>
            </a:r>
            <a:r>
              <a:rPr lang="es-ES" sz="2800" dirty="0"/>
              <a:t> entre </a:t>
            </a:r>
            <a:r>
              <a:rPr lang="es-ES" sz="2800" b="1" dirty="0"/>
              <a:t>neurodiversidad</a:t>
            </a:r>
            <a:r>
              <a:rPr lang="es-ES" sz="2800" dirty="0"/>
              <a:t> y </a:t>
            </a:r>
            <a:r>
              <a:rPr lang="es-ES" sz="2800" b="1" dirty="0"/>
              <a:t>neurodivergencia</a:t>
            </a:r>
            <a:r>
              <a:rPr lang="es-ES" sz="2800" dirty="0"/>
              <a:t>? Pensad en tríos…</a:t>
            </a:r>
          </a:p>
          <a:p>
            <a:r>
              <a:rPr lang="es-ES" sz="2800" dirty="0"/>
              <a:t>Bajo el paraguas de la </a:t>
            </a:r>
            <a:r>
              <a:rPr lang="pl-PL" sz="2800" dirty="0"/>
              <a:t>n</a:t>
            </a:r>
            <a:r>
              <a:rPr lang="es-ES" sz="2800" dirty="0" err="1"/>
              <a:t>eurodiversidad</a:t>
            </a:r>
            <a:r>
              <a:rPr lang="es-ES" sz="2800" dirty="0"/>
              <a:t> podemos encontrar personas cuyos cerebros funcionan de modo muy similar y por eso se los llama "neurotípicos“.  </a:t>
            </a:r>
          </a:p>
          <a:p>
            <a:endParaRPr lang="es-ES" sz="2800" dirty="0"/>
          </a:p>
          <a:p>
            <a:r>
              <a:rPr lang="es-ES" sz="2800" dirty="0"/>
              <a:t>Existe otro grupo de personas que presentan esquemas que se salen de la norma a la hora de procesar información, se los conoce como "neurodivergentes".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21DAFB6-6443-5AF8-F415-2334E5705080}"/>
              </a:ext>
            </a:extLst>
          </p:cNvPr>
          <p:cNvSpPr txBox="1"/>
          <p:nvPr/>
        </p:nvSpPr>
        <p:spPr>
          <a:xfrm>
            <a:off x="5220149" y="6270028"/>
            <a:ext cx="65272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hlinkClick r:id="rId3"/>
              </a:rPr>
              <a:t>https://www.instagram.com/ramiromitrepsi/p/CwTcRnzpAB-/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5964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F91D4A8-CA74-B059-4D2B-AA0D0C648212}"/>
              </a:ext>
            </a:extLst>
          </p:cNvPr>
          <p:cNvSpPr txBox="1"/>
          <p:nvPr/>
        </p:nvSpPr>
        <p:spPr>
          <a:xfrm>
            <a:off x="505610" y="529556"/>
            <a:ext cx="11155679" cy="601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600" dirty="0"/>
              <a:t>🌈 </a:t>
            </a:r>
            <a:r>
              <a:rPr lang="es-ES" sz="2600" b="1" dirty="0"/>
              <a:t>Trastorno/Condición del Espectro del Autismo</a:t>
            </a:r>
            <a:r>
              <a:rPr lang="es-ES" sz="2600" dirty="0"/>
              <a:t>: un conjunto diverso de características que pueden influir en la comunicación y la interacción social, así como en los patrones de comportamiento e intereses.</a:t>
            </a:r>
          </a:p>
          <a:p>
            <a:endParaRPr lang="es-ES" sz="2600" dirty="0"/>
          </a:p>
          <a:p>
            <a:r>
              <a:rPr lang="es-ES" sz="2600" dirty="0"/>
              <a:t>📚 </a:t>
            </a:r>
            <a:r>
              <a:rPr lang="es-ES" sz="2600" b="1" dirty="0"/>
              <a:t>Trastornos del Desarrollo del Aprendizaje</a:t>
            </a:r>
            <a:r>
              <a:rPr lang="es-ES" sz="2600" dirty="0"/>
              <a:t>: desafíos en la adquisición de habilidades académicas, como lectura (dislexia), escritura (disgrafia) o matemáticas (discalculia).</a:t>
            </a:r>
          </a:p>
          <a:p>
            <a:endParaRPr lang="es-ES" sz="2600" dirty="0"/>
          </a:p>
          <a:p>
            <a:r>
              <a:rPr lang="es-ES" sz="2600" dirty="0"/>
              <a:t>😔 </a:t>
            </a:r>
            <a:r>
              <a:rPr lang="es-ES" sz="2600" b="1" dirty="0"/>
              <a:t>Trastornos del Estado de </a:t>
            </a:r>
            <a:r>
              <a:rPr lang="es-ES" sz="2600" dirty="0"/>
              <a:t>Ánimo: variaciones en el estado emocional, incluyendo experiencias como la depresión, ansiedad y bipolaridad.</a:t>
            </a:r>
          </a:p>
          <a:p>
            <a:endParaRPr lang="es-ES" sz="2600" dirty="0"/>
          </a:p>
          <a:p>
            <a:pPr lvl="0"/>
            <a:r>
              <a:rPr lang="es-ES" sz="2700" dirty="0">
                <a:solidFill>
                  <a:prstClr val="black"/>
                </a:solidFill>
              </a:rPr>
              <a:t>🧠 </a:t>
            </a:r>
            <a:r>
              <a:rPr lang="es-ES" sz="2700" b="1" dirty="0">
                <a:solidFill>
                  <a:prstClr val="black"/>
                </a:solidFill>
              </a:rPr>
              <a:t>TDAH (Trastorno por Déficit de Atención e Hiperactividad): </a:t>
            </a:r>
            <a:r>
              <a:rPr lang="es-ES" sz="2700" dirty="0">
                <a:solidFill>
                  <a:prstClr val="black"/>
                </a:solidFill>
              </a:rPr>
              <a:t>dificultades en la concentración y la regulación de la actividad, a menudo acompañadas de impulsividad.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5180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BD6E81D-FB21-4769-455B-D0F309DDECE9}"/>
              </a:ext>
            </a:extLst>
          </p:cNvPr>
          <p:cNvSpPr txBox="1"/>
          <p:nvPr/>
        </p:nvSpPr>
        <p:spPr>
          <a:xfrm>
            <a:off x="613185" y="1140310"/>
            <a:ext cx="843276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/>
              <a:t>“</a:t>
            </a:r>
            <a:r>
              <a:rPr lang="es-ES" sz="3600" b="1" dirty="0"/>
              <a:t>Soy un poquito autista</a:t>
            </a:r>
            <a:r>
              <a:rPr lang="es-ES" sz="3600" dirty="0"/>
              <a:t>”.</a:t>
            </a:r>
          </a:p>
          <a:p>
            <a:endParaRPr lang="es-ES" sz="2400" dirty="0"/>
          </a:p>
          <a:p>
            <a:r>
              <a:rPr lang="es-ES" sz="2800" dirty="0"/>
              <a:t>¿Por qué esto es un concepto erróneo según Aline Bravo?</a:t>
            </a:r>
          </a:p>
          <a:p>
            <a:r>
              <a:rPr lang="es-ES" sz="2800" dirty="0"/>
              <a:t>¿Qué pensáis vosotros? </a:t>
            </a:r>
          </a:p>
          <a:p>
            <a:r>
              <a:rPr lang="es-ES" sz="2800" dirty="0"/>
              <a:t>¿Por qué se usa esta expresión? </a:t>
            </a:r>
          </a:p>
          <a:p>
            <a:endParaRPr lang="es-ES" sz="2800" dirty="0"/>
          </a:p>
          <a:p>
            <a:r>
              <a:rPr lang="es-ES" sz="2800" dirty="0"/>
              <a:t>¿El uso es comparable a </a:t>
            </a:r>
            <a:r>
              <a:rPr lang="es-ES" sz="2800" b="1" dirty="0"/>
              <a:t>estar un poco depre</a:t>
            </a:r>
            <a:r>
              <a:rPr lang="es-ES" sz="2800" dirty="0"/>
              <a:t>? </a:t>
            </a:r>
          </a:p>
          <a:p>
            <a:endParaRPr lang="es-ES" sz="2800" dirty="0"/>
          </a:p>
          <a:p>
            <a:r>
              <a:rPr lang="es-ES" sz="2800" dirty="0"/>
              <a:t>¿Usáis estas expresiones? ¿En qué circunstancias? ¿Para qué?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1DB654A-F746-2277-E909-954FB0694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3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F88CB6C-9780-2654-9085-FA7CB7F14E40}"/>
              </a:ext>
            </a:extLst>
          </p:cNvPr>
          <p:cNvSpPr txBox="1"/>
          <p:nvPr/>
        </p:nvSpPr>
        <p:spPr>
          <a:xfrm>
            <a:off x="1172583" y="943704"/>
            <a:ext cx="1004764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“Soy muy literal, y luego todos piensan que soy muy borde”.</a:t>
            </a:r>
          </a:p>
          <a:p>
            <a:endParaRPr lang="es-ES" sz="3200" dirty="0"/>
          </a:p>
          <a:p>
            <a:r>
              <a:rPr lang="es-ES" sz="3200" dirty="0"/>
              <a:t>¿Qué problemas puede traer el desconocimiento/la incomprensión de las implicaturas conversacionales?</a:t>
            </a:r>
            <a:r>
              <a:rPr lang="es-ES" sz="2500" dirty="0"/>
              <a:t> EN OTRAS PALABRAS, ¿A QUÉ SE ENFRENTA UN AUTISTA?</a:t>
            </a:r>
          </a:p>
          <a:p>
            <a:endParaRPr lang="es-ES" sz="2500" dirty="0"/>
          </a:p>
          <a:p>
            <a:r>
              <a:rPr lang="es-ES" sz="2500" dirty="0"/>
              <a:t>Acordaos de que el autismo es un trastorno neurobiológico que provoca dificultades en dos áreas específicas: la comunicación y la interacción, además de la rigidez en el pensamiento y la conducta. </a:t>
            </a:r>
          </a:p>
        </p:txBody>
      </p:sp>
    </p:spTree>
    <p:extLst>
      <p:ext uri="{BB962C8B-B14F-4D97-AF65-F5344CB8AC3E}">
        <p14:creationId xmlns:p14="http://schemas.microsoft.com/office/powerpoint/2010/main" val="4281541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CA73D7E-8E9E-E511-C4E5-8842C1BDE433}"/>
              </a:ext>
            </a:extLst>
          </p:cNvPr>
          <p:cNvSpPr txBox="1"/>
          <p:nvPr/>
        </p:nvSpPr>
        <p:spPr>
          <a:xfrm>
            <a:off x="1086523" y="1559859"/>
            <a:ext cx="1082219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/>
              <a:t>¿Por qué a Bravo la indigna que todos tomen la palabra en el caso del autismo?</a:t>
            </a:r>
          </a:p>
          <a:p>
            <a:endParaRPr lang="es-ES" sz="3200" dirty="0"/>
          </a:p>
          <a:p>
            <a:r>
              <a:rPr lang="es-ES" sz="3200" dirty="0"/>
              <a:t>“Hablan todos: medios de comunicación, asociaciones, padres, hasta los profes…”.</a:t>
            </a:r>
          </a:p>
          <a:p>
            <a:endParaRPr lang="es-ES" sz="3200" dirty="0"/>
          </a:p>
          <a:p>
            <a:r>
              <a:rPr lang="es-ES" sz="3200" dirty="0"/>
              <a:t>¿Por qué pensáis que no se da voz a los interesados? </a:t>
            </a:r>
          </a:p>
          <a:p>
            <a:r>
              <a:rPr lang="es-ES" sz="3200" dirty="0"/>
              <a:t>¿Pasa en otros ámbitos? </a:t>
            </a:r>
          </a:p>
        </p:txBody>
      </p:sp>
    </p:spTree>
    <p:extLst>
      <p:ext uri="{BB962C8B-B14F-4D97-AF65-F5344CB8AC3E}">
        <p14:creationId xmlns:p14="http://schemas.microsoft.com/office/powerpoint/2010/main" val="677608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565FA55-5C71-F4A6-2120-076995830335}"/>
              </a:ext>
            </a:extLst>
          </p:cNvPr>
          <p:cNvSpPr txBox="1"/>
          <p:nvPr/>
        </p:nvSpPr>
        <p:spPr>
          <a:xfrm>
            <a:off x="1882588" y="849855"/>
            <a:ext cx="98217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/>
              <a:t>¿A qué creéis que se debe el diagnóstico tardío en la población femenina?  </a:t>
            </a:r>
          </a:p>
          <a:p>
            <a:endParaRPr lang="es-ES" sz="3200" dirty="0"/>
          </a:p>
          <a:p>
            <a:r>
              <a:rPr lang="es-ES" sz="3200" dirty="0"/>
              <a:t>¿Opináis que hay un sesgo sexista en la ciencia?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12C3854-C35E-DE8A-7233-E7A2AD960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81834"/>
            <a:ext cx="12192000" cy="280867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68193EAB-41C4-DFBA-5C7A-F0CF037DCB33}"/>
              </a:ext>
            </a:extLst>
          </p:cNvPr>
          <p:cNvSpPr/>
          <p:nvPr/>
        </p:nvSpPr>
        <p:spPr>
          <a:xfrm>
            <a:off x="3593054" y="5935530"/>
            <a:ext cx="182880" cy="1452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E2D0A50-0C2A-5452-5306-84926B0EC53C}"/>
              </a:ext>
            </a:extLst>
          </p:cNvPr>
          <p:cNvSpPr txBox="1"/>
          <p:nvPr/>
        </p:nvSpPr>
        <p:spPr>
          <a:xfrm>
            <a:off x="1882588" y="6235873"/>
            <a:ext cx="100852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hlinkClick r:id="rId3"/>
              </a:rPr>
              <a:t>https://www.infobae.com/historias/2023/11/30/no-parezco-autista-toda-una-vida-siendo-la-rara-y-un-diagnostico-que-llego-en-la-adultez/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71347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4B793966-D896-ABB9-417A-148AC39BA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24" y="50673"/>
            <a:ext cx="9689053" cy="692616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E43842C-97C0-357A-E14A-2CB7055494CB}"/>
              </a:ext>
            </a:extLst>
          </p:cNvPr>
          <p:cNvSpPr txBox="1"/>
          <p:nvPr/>
        </p:nvSpPr>
        <p:spPr>
          <a:xfrm>
            <a:off x="1517726" y="717212"/>
            <a:ext cx="9390528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500" dirty="0">
                <a:solidFill>
                  <a:schemeClr val="bg2"/>
                </a:solidFill>
              </a:rPr>
              <a:t>El número de personas diagnosticadas con TEA ha crecido recientemente, en parte por </a:t>
            </a:r>
            <a:r>
              <a:rPr lang="es-ES" sz="2500" b="1" dirty="0">
                <a:solidFill>
                  <a:schemeClr val="bg2"/>
                </a:solidFill>
              </a:rPr>
              <a:t>avances en la detección </a:t>
            </a:r>
            <a:r>
              <a:rPr lang="es-ES" sz="2500" dirty="0">
                <a:solidFill>
                  <a:schemeClr val="bg2"/>
                </a:solidFill>
              </a:rPr>
              <a:t>y en parte por </a:t>
            </a:r>
            <a:r>
              <a:rPr lang="es-ES" sz="2500" b="1" dirty="0">
                <a:solidFill>
                  <a:schemeClr val="bg2"/>
                </a:solidFill>
              </a:rPr>
              <a:t>cambios en los criterios </a:t>
            </a:r>
            <a:r>
              <a:rPr lang="es-ES" sz="2500" dirty="0">
                <a:solidFill>
                  <a:schemeClr val="bg2"/>
                </a:solidFill>
              </a:rPr>
              <a:t>diagnósticos. </a:t>
            </a:r>
            <a:endParaRPr lang="es-ES" sz="2500" i="1" dirty="0">
              <a:solidFill>
                <a:schemeClr val="bg2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FCC303C-EDDD-42DE-59B4-35E99A3507FB}"/>
              </a:ext>
            </a:extLst>
          </p:cNvPr>
          <p:cNvSpPr txBox="1"/>
          <p:nvPr/>
        </p:nvSpPr>
        <p:spPr>
          <a:xfrm>
            <a:off x="4736055" y="5883997"/>
            <a:ext cx="60942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hlinkClick r:id="rId3"/>
              </a:rPr>
              <a:t>https://scielo.isciii.es/scielo.php?script=sci_arttext&amp;pid=S1989-38092018000100005</a:t>
            </a:r>
            <a:r>
              <a:rPr lang="es-ES" dirty="0"/>
              <a:t>  (adaptado)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4540CBA-401F-D0C5-BA73-4D29B17FBFEA}"/>
              </a:ext>
            </a:extLst>
          </p:cNvPr>
          <p:cNvSpPr txBox="1"/>
          <p:nvPr/>
        </p:nvSpPr>
        <p:spPr>
          <a:xfrm>
            <a:off x="61858" y="6530328"/>
            <a:ext cx="60942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>
                <a:hlinkClick r:id="rId4"/>
              </a:rPr>
              <a:t>https://pixabay.com/es/vectors/cerebro-clave-mental-conciencia-7022314/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23983058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1337</Words>
  <Application>Microsoft Office PowerPoint</Application>
  <PresentationFormat>Panorámica</PresentationFormat>
  <Paragraphs>115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viki veiguela</dc:creator>
  <cp:lastModifiedBy>viki veiguela</cp:lastModifiedBy>
  <cp:revision>9</cp:revision>
  <dcterms:created xsi:type="dcterms:W3CDTF">2025-02-12T16:05:10Z</dcterms:created>
  <dcterms:modified xsi:type="dcterms:W3CDTF">2025-03-13T17:52:13Z</dcterms:modified>
</cp:coreProperties>
</file>